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256" r:id="rId2"/>
    <p:sldId id="362" r:id="rId3"/>
    <p:sldId id="363" r:id="rId4"/>
    <p:sldId id="364" r:id="rId5"/>
    <p:sldId id="365" r:id="rId6"/>
    <p:sldId id="366" r:id="rId7"/>
    <p:sldId id="367" r:id="rId8"/>
    <p:sldId id="368" r:id="rId9"/>
    <p:sldId id="360" r:id="rId10"/>
    <p:sldId id="369" r:id="rId11"/>
    <p:sldId id="370" r:id="rId12"/>
    <p:sldId id="361" r:id="rId13"/>
    <p:sldId id="371" r:id="rId14"/>
    <p:sldId id="359" r:id="rId15"/>
  </p:sldIdLst>
  <p:sldSz cx="9144000" cy="6858000" type="screen4x3"/>
  <p:notesSz cx="6786563" cy="992346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2838BEF-8BB2-4498-84A7-C5851F593DF1}" styleName="Средний стиль 4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9977" autoAdjust="0"/>
  </p:normalViewPr>
  <p:slideViewPr>
    <p:cSldViewPr>
      <p:cViewPr>
        <p:scale>
          <a:sx n="60" d="100"/>
          <a:sy n="60" d="100"/>
        </p:scale>
        <p:origin x="-605" y="-16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0844" cy="496173"/>
          </a:xfrm>
          <a:prstGeom prst="rect">
            <a:avLst/>
          </a:prstGeom>
        </p:spPr>
        <p:txBody>
          <a:bodyPr vert="horz" lIns="91358" tIns="45679" rIns="91358" bIns="45679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44149" y="0"/>
            <a:ext cx="2940844" cy="496173"/>
          </a:xfrm>
          <a:prstGeom prst="rect">
            <a:avLst/>
          </a:prstGeom>
        </p:spPr>
        <p:txBody>
          <a:bodyPr vert="horz" lIns="91358" tIns="45679" rIns="91358" bIns="45679" rtlCol="0"/>
          <a:lstStyle>
            <a:lvl1pPr algn="r">
              <a:defRPr sz="1200"/>
            </a:lvl1pPr>
          </a:lstStyle>
          <a:p>
            <a:fld id="{7939A217-F63D-4D82-9FC5-8A4B68C68167}" type="datetimeFigureOut">
              <a:rPr lang="ru-RU" smtClean="0"/>
              <a:t>11.11.2024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5567"/>
            <a:ext cx="2940844" cy="496173"/>
          </a:xfrm>
          <a:prstGeom prst="rect">
            <a:avLst/>
          </a:prstGeom>
        </p:spPr>
        <p:txBody>
          <a:bodyPr vert="horz" lIns="91358" tIns="45679" rIns="91358" bIns="45679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44149" y="9425567"/>
            <a:ext cx="2940844" cy="496173"/>
          </a:xfrm>
          <a:prstGeom prst="rect">
            <a:avLst/>
          </a:prstGeom>
        </p:spPr>
        <p:txBody>
          <a:bodyPr vert="horz" lIns="91358" tIns="45679" rIns="91358" bIns="45679" rtlCol="0" anchor="b"/>
          <a:lstStyle>
            <a:lvl1pPr algn="r">
              <a:defRPr sz="1200"/>
            </a:lvl1pPr>
          </a:lstStyle>
          <a:p>
            <a:fld id="{880B5203-513C-46D3-AA24-EF7B746F09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720640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0844" cy="496173"/>
          </a:xfrm>
          <a:prstGeom prst="rect">
            <a:avLst/>
          </a:prstGeom>
        </p:spPr>
        <p:txBody>
          <a:bodyPr vert="horz" lIns="91358" tIns="45679" rIns="91358" bIns="45679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4149" y="0"/>
            <a:ext cx="2940844" cy="496173"/>
          </a:xfrm>
          <a:prstGeom prst="rect">
            <a:avLst/>
          </a:prstGeom>
        </p:spPr>
        <p:txBody>
          <a:bodyPr vert="horz" lIns="91358" tIns="45679" rIns="91358" bIns="45679" rtlCol="0"/>
          <a:lstStyle>
            <a:lvl1pPr algn="r">
              <a:defRPr sz="1200"/>
            </a:lvl1pPr>
          </a:lstStyle>
          <a:p>
            <a:fld id="{DFF97B29-BB46-4C93-A7A4-12FFB28DED77}" type="datetimeFigureOut">
              <a:rPr lang="ru-RU" smtClean="0"/>
              <a:t>11.11.2024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2813" y="744538"/>
            <a:ext cx="4960937" cy="3721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358" tIns="45679" rIns="91358" bIns="45679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8657" y="4713645"/>
            <a:ext cx="5429250" cy="4465558"/>
          </a:xfrm>
          <a:prstGeom prst="rect">
            <a:avLst/>
          </a:prstGeom>
        </p:spPr>
        <p:txBody>
          <a:bodyPr vert="horz" lIns="91358" tIns="45679" rIns="91358" bIns="45679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5567"/>
            <a:ext cx="2940844" cy="496173"/>
          </a:xfrm>
          <a:prstGeom prst="rect">
            <a:avLst/>
          </a:prstGeom>
        </p:spPr>
        <p:txBody>
          <a:bodyPr vert="horz" lIns="91358" tIns="45679" rIns="91358" bIns="45679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4149" y="9425567"/>
            <a:ext cx="2940844" cy="496173"/>
          </a:xfrm>
          <a:prstGeom prst="rect">
            <a:avLst/>
          </a:prstGeom>
        </p:spPr>
        <p:txBody>
          <a:bodyPr vert="horz" lIns="91358" tIns="45679" rIns="91358" bIns="45679" rtlCol="0" anchor="b"/>
          <a:lstStyle>
            <a:lvl1pPr algn="r">
              <a:defRPr sz="1200"/>
            </a:lvl1pPr>
          </a:lstStyle>
          <a:p>
            <a:fld id="{F2117294-C1D6-4163-95D3-0CB7D4D75D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79511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17294-C1D6-4163-95D3-0CB7D4D75D00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89908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17294-C1D6-4163-95D3-0CB7D4D75D00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97616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17294-C1D6-4163-95D3-0CB7D4D75D00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97616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17294-C1D6-4163-95D3-0CB7D4D75D00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97616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17294-C1D6-4163-95D3-0CB7D4D75D00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976165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17294-C1D6-4163-95D3-0CB7D4D75D00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89908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17294-C1D6-4163-95D3-0CB7D4D75D00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97616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17294-C1D6-4163-95D3-0CB7D4D75D00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97616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17294-C1D6-4163-95D3-0CB7D4D75D00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97616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17294-C1D6-4163-95D3-0CB7D4D75D00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97616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17294-C1D6-4163-95D3-0CB7D4D75D00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97616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17294-C1D6-4163-95D3-0CB7D4D75D00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97616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17294-C1D6-4163-95D3-0CB7D4D75D00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97616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17294-C1D6-4163-95D3-0CB7D4D75D00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97616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78C3A-C1C6-4C77-A6F8-0D0041E101A2}" type="datetimeFigureOut">
              <a:rPr lang="ru-RU" smtClean="0"/>
              <a:t>11.11.2024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974EC-074B-496B-BCA2-311EA1DE4E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88746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78C3A-C1C6-4C77-A6F8-0D0041E101A2}" type="datetimeFigureOut">
              <a:rPr lang="ru-RU" smtClean="0"/>
              <a:t>11.11.2024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974EC-074B-496B-BCA2-311EA1DE4E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50254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78C3A-C1C6-4C77-A6F8-0D0041E101A2}" type="datetimeFigureOut">
              <a:rPr lang="ru-RU" smtClean="0"/>
              <a:t>11.11.2024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974EC-074B-496B-BCA2-311EA1DE4E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95039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78C3A-C1C6-4C77-A6F8-0D0041E101A2}" type="datetimeFigureOut">
              <a:rPr lang="ru-RU" smtClean="0"/>
              <a:t>11.11.2024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974EC-074B-496B-BCA2-311EA1DE4E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3406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78C3A-C1C6-4C77-A6F8-0D0041E101A2}" type="datetimeFigureOut">
              <a:rPr lang="ru-RU" smtClean="0"/>
              <a:t>11.11.2024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974EC-074B-496B-BCA2-311EA1DE4E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68767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78C3A-C1C6-4C77-A6F8-0D0041E101A2}" type="datetimeFigureOut">
              <a:rPr lang="ru-RU" smtClean="0"/>
              <a:t>11.11.2024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974EC-074B-496B-BCA2-311EA1DE4E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83364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78C3A-C1C6-4C77-A6F8-0D0041E101A2}" type="datetimeFigureOut">
              <a:rPr lang="ru-RU" smtClean="0"/>
              <a:t>11.11.2024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974EC-074B-496B-BCA2-311EA1DE4E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30525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78C3A-C1C6-4C77-A6F8-0D0041E101A2}" type="datetimeFigureOut">
              <a:rPr lang="ru-RU" smtClean="0"/>
              <a:t>11.11.2024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974EC-074B-496B-BCA2-311EA1DE4E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01892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78C3A-C1C6-4C77-A6F8-0D0041E101A2}" type="datetimeFigureOut">
              <a:rPr lang="ru-RU" smtClean="0"/>
              <a:t>11.11.2024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974EC-074B-496B-BCA2-311EA1DE4E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69439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78C3A-C1C6-4C77-A6F8-0D0041E101A2}" type="datetimeFigureOut">
              <a:rPr lang="ru-RU" smtClean="0"/>
              <a:t>11.11.2024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974EC-074B-496B-BCA2-311EA1DE4E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37830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78C3A-C1C6-4C77-A6F8-0D0041E101A2}" type="datetimeFigureOut">
              <a:rPr lang="ru-RU" smtClean="0"/>
              <a:t>11.11.2024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974EC-074B-496B-BCA2-311EA1DE4E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15567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178C3A-C1C6-4C77-A6F8-0D0041E101A2}" type="datetimeFigureOut">
              <a:rPr lang="ru-RU" smtClean="0"/>
              <a:t>11.11.2024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6974EC-074B-496B-BCA2-311EA1DE4E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21787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.png"/><Relationship Id="rId7" Type="http://schemas.microsoft.com/office/2007/relationships/hdphoto" Target="../media/hdphoto2.wdp"/><Relationship Id="rId12" Type="http://schemas.microsoft.com/office/2007/relationships/hdphoto" Target="../media/hdphoto3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7.png"/><Relationship Id="rId5" Type="http://schemas.microsoft.com/office/2007/relationships/hdphoto" Target="../media/hdphoto1.wdp"/><Relationship Id="rId10" Type="http://schemas.openxmlformats.org/officeDocument/2006/relationships/image" Target="../media/image6.png"/><Relationship Id="rId4" Type="http://schemas.openxmlformats.org/officeDocument/2006/relationships/image" Target="../media/image2.jpeg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29.png"/><Relationship Id="rId5" Type="http://schemas.microsoft.com/office/2007/relationships/hdphoto" Target="../media/hdphoto4.wdp"/><Relationship Id="rId10" Type="http://schemas.openxmlformats.org/officeDocument/2006/relationships/image" Target="../media/image28.png"/><Relationship Id="rId4" Type="http://schemas.openxmlformats.org/officeDocument/2006/relationships/image" Target="../media/image9.png"/><Relationship Id="rId9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microsoft.com/office/2007/relationships/hdphoto" Target="../media/hdphoto4.wdp"/><Relationship Id="rId4" Type="http://schemas.openxmlformats.org/officeDocument/2006/relationships/image" Target="../media/image9.png"/><Relationship Id="rId9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microsoft.com/office/2007/relationships/hdphoto" Target="../media/hdphoto4.wdp"/><Relationship Id="rId10" Type="http://schemas.openxmlformats.org/officeDocument/2006/relationships/image" Target="../media/image34.jpeg"/><Relationship Id="rId4" Type="http://schemas.openxmlformats.org/officeDocument/2006/relationships/image" Target="../media/image9.png"/><Relationship Id="rId9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microsoft.com/office/2007/relationships/hdphoto" Target="../media/hdphoto4.wdp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.png"/><Relationship Id="rId7" Type="http://schemas.microsoft.com/office/2007/relationships/hdphoto" Target="../media/hdphoto2.wdp"/><Relationship Id="rId12" Type="http://schemas.microsoft.com/office/2007/relationships/hdphoto" Target="../media/hdphoto5.wdp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36.png"/><Relationship Id="rId5" Type="http://schemas.microsoft.com/office/2007/relationships/hdphoto" Target="../media/hdphoto1.wdp"/><Relationship Id="rId10" Type="http://schemas.openxmlformats.org/officeDocument/2006/relationships/image" Target="../media/image6.png"/><Relationship Id="rId4" Type="http://schemas.openxmlformats.org/officeDocument/2006/relationships/image" Target="../media/image2.jpeg"/><Relationship Id="rId9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microsoft.com/office/2007/relationships/hdphoto" Target="../media/hdphoto4.wdp"/><Relationship Id="rId10" Type="http://schemas.openxmlformats.org/officeDocument/2006/relationships/image" Target="../media/image14.png"/><Relationship Id="rId4" Type="http://schemas.openxmlformats.org/officeDocument/2006/relationships/image" Target="../media/image9.png"/><Relationship Id="rId9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microsoft.com/office/2007/relationships/hdphoto" Target="../media/hdphoto4.wdp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emf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microsoft.com/office/2007/relationships/hdphoto" Target="../media/hdphoto4.wdp"/><Relationship Id="rId4" Type="http://schemas.openxmlformats.org/officeDocument/2006/relationships/image" Target="../media/image9.png"/><Relationship Id="rId9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microsoft.com/office/2007/relationships/hdphoto" Target="../media/hdphoto4.wdp"/><Relationship Id="rId4" Type="http://schemas.openxmlformats.org/officeDocument/2006/relationships/image" Target="../media/image9.png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microsoft.com/office/2007/relationships/hdphoto" Target="../media/hdphoto4.wdp"/><Relationship Id="rId4" Type="http://schemas.openxmlformats.org/officeDocument/2006/relationships/image" Target="../media/image9.png"/><Relationship Id="rId9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microsoft.com/office/2007/relationships/hdphoto" Target="../media/hdphoto4.wdp"/><Relationship Id="rId4" Type="http://schemas.openxmlformats.org/officeDocument/2006/relationships/image" Target="../media/image9.png"/><Relationship Id="rId9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microsoft.com/office/2007/relationships/hdphoto" Target="../media/hdphoto4.wdp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microsoft.com/office/2007/relationships/hdphoto" Target="../media/hdphoto4.wdp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-73726" y="-1"/>
            <a:ext cx="9217727" cy="6858001"/>
            <a:chOff x="-73726" y="-1"/>
            <a:chExt cx="9217727" cy="6858001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0" y="0"/>
              <a:ext cx="9144000" cy="68580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9" tIns="34295" rIns="68589" bIns="34295" spcCol="0" rtlCol="0" anchor="ctr"/>
            <a:lstStyle/>
            <a:p>
              <a:pPr algn="ctr"/>
              <a:endParaRPr lang="ru-RU"/>
            </a:p>
          </p:txBody>
        </p:sp>
        <p:pic>
          <p:nvPicPr>
            <p:cNvPr id="6" name="Picture 18" descr="https://i.ya-webdesign.com/images/light-burst-png-2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8346395">
              <a:off x="6047700" y="5661067"/>
              <a:ext cx="2360899" cy="8423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Texturizer/>
                      </a14:imgEffect>
                      <a14:imgEffect>
                        <a14:colorTemperature colorTemp="72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101615" y="-1"/>
              <a:ext cx="8042385" cy="3027857"/>
            </a:xfrm>
            <a:custGeom>
              <a:avLst/>
              <a:gdLst>
                <a:gd name="connsiteX0" fmla="*/ 0 w 10566400"/>
                <a:gd name="connsiteY0" fmla="*/ 0 h 3979152"/>
                <a:gd name="connsiteX1" fmla="*/ 10566400 w 10566400"/>
                <a:gd name="connsiteY1" fmla="*/ 0 h 3979152"/>
                <a:gd name="connsiteX2" fmla="*/ 10566400 w 10566400"/>
                <a:gd name="connsiteY2" fmla="*/ 2957997 h 3979152"/>
                <a:gd name="connsiteX3" fmla="*/ 10517638 w 10566400"/>
                <a:gd name="connsiteY3" fmla="*/ 3003043 h 3979152"/>
                <a:gd name="connsiteX4" fmla="*/ 6185301 w 10566400"/>
                <a:gd name="connsiteY4" fmla="*/ 3626174 h 3979152"/>
                <a:gd name="connsiteX5" fmla="*/ 0 w 10566400"/>
                <a:gd name="connsiteY5" fmla="*/ 0 h 3979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566400" h="3979152">
                  <a:moveTo>
                    <a:pt x="0" y="0"/>
                  </a:moveTo>
                  <a:lnTo>
                    <a:pt x="10566400" y="0"/>
                  </a:lnTo>
                  <a:cubicBezTo>
                    <a:pt x="10566400" y="0"/>
                    <a:pt x="10566400" y="0"/>
                    <a:pt x="10566400" y="2957997"/>
                  </a:cubicBezTo>
                  <a:cubicBezTo>
                    <a:pt x="10551396" y="2973012"/>
                    <a:pt x="10536392" y="2988028"/>
                    <a:pt x="10517638" y="3003043"/>
                  </a:cubicBezTo>
                  <a:cubicBezTo>
                    <a:pt x="10232566" y="3273317"/>
                    <a:pt x="8649669" y="4602163"/>
                    <a:pt x="6185301" y="3626174"/>
                  </a:cubicBezTo>
                  <a:cubicBezTo>
                    <a:pt x="4051016" y="2781568"/>
                    <a:pt x="2093025" y="792053"/>
                    <a:pt x="0" y="0"/>
                  </a:cubicBezTo>
                  <a:close/>
                </a:path>
              </a:pathLst>
            </a:custGeom>
          </p:spPr>
        </p:pic>
        <p:sp>
          <p:nvSpPr>
            <p:cNvPr id="8" name="Freeform 7">
              <a:extLst>
                <a:ext uri="{FF2B5EF4-FFF2-40B4-BE49-F238E27FC236}">
                  <a16:creationId xmlns:a16="http://schemas.microsoft.com/office/drawing/2014/main" xmlns="" id="{7B6D73C7-1FE5-4E73-9D4F-C59DB1A1DC90}"/>
                </a:ext>
              </a:extLst>
            </p:cNvPr>
            <p:cNvSpPr>
              <a:spLocks/>
            </p:cNvSpPr>
            <p:nvPr/>
          </p:nvSpPr>
          <p:spPr bwMode="auto">
            <a:xfrm>
              <a:off x="-73726" y="1"/>
              <a:ext cx="9217726" cy="3451622"/>
            </a:xfrm>
            <a:custGeom>
              <a:avLst/>
              <a:gdLst>
                <a:gd name="T0" fmla="*/ 716 w 3241"/>
                <a:gd name="T1" fmla="*/ 576 h 1226"/>
                <a:gd name="T2" fmla="*/ 1936 w 3241"/>
                <a:gd name="T3" fmla="*/ 1060 h 1226"/>
                <a:gd name="T4" fmla="*/ 3241 w 3241"/>
                <a:gd name="T5" fmla="*/ 800 h 1226"/>
                <a:gd name="T6" fmla="*/ 2086 w 3241"/>
                <a:gd name="T7" fmla="*/ 966 h 1226"/>
                <a:gd name="T8" fmla="*/ 437 w 3241"/>
                <a:gd name="T9" fmla="*/ 0 h 1226"/>
                <a:gd name="T10" fmla="*/ 0 w 3241"/>
                <a:gd name="T11" fmla="*/ 0 h 1226"/>
                <a:gd name="T12" fmla="*/ 0 w 3241"/>
                <a:gd name="T13" fmla="*/ 623 h 1226"/>
                <a:gd name="T14" fmla="*/ 716 w 3241"/>
                <a:gd name="T15" fmla="*/ 576 h 1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241" h="1226">
                  <a:moveTo>
                    <a:pt x="716" y="576"/>
                  </a:moveTo>
                  <a:cubicBezTo>
                    <a:pt x="1176" y="666"/>
                    <a:pt x="1576" y="918"/>
                    <a:pt x="1936" y="1060"/>
                  </a:cubicBezTo>
                  <a:cubicBezTo>
                    <a:pt x="2292" y="1201"/>
                    <a:pt x="2839" y="1192"/>
                    <a:pt x="3241" y="800"/>
                  </a:cubicBezTo>
                  <a:cubicBezTo>
                    <a:pt x="3165" y="872"/>
                    <a:pt x="2743" y="1226"/>
                    <a:pt x="2086" y="966"/>
                  </a:cubicBezTo>
                  <a:cubicBezTo>
                    <a:pt x="1517" y="741"/>
                    <a:pt x="995" y="211"/>
                    <a:pt x="43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623"/>
                    <a:pt x="0" y="623"/>
                    <a:pt x="0" y="623"/>
                  </a:cubicBezTo>
                  <a:cubicBezTo>
                    <a:pt x="41" y="603"/>
                    <a:pt x="296" y="494"/>
                    <a:pt x="716" y="576"/>
                  </a:cubicBezTo>
                  <a:close/>
                </a:path>
              </a:pathLst>
            </a:custGeom>
            <a:solidFill>
              <a:schemeClr val="bg1"/>
            </a:solidFill>
            <a:ln w="41275" cmpd="thickThin">
              <a:gradFill flip="none" rotWithShape="1"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81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bg1"/>
                  </a:gs>
                </a:gsLst>
                <a:lin ang="5400000" scaled="1"/>
                <a:tileRect/>
              </a:gradFill>
            </a:ln>
            <a:effectLst>
              <a:outerShdw blurRad="825500" dist="457200" dir="8100000" algn="tr" rotWithShape="0">
                <a:prstClr val="black">
                  <a:alpha val="20000"/>
                </a:prstClr>
              </a:outerShdw>
            </a:effectLst>
          </p:spPr>
          <p:txBody>
            <a:bodyPr vert="horz" wrap="square" lIns="68589" tIns="34295" rIns="68589" bIns="34295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pic>
          <p:nvPicPr>
            <p:cNvPr id="9" name="Picture 3"/>
            <p:cNvPicPr>
              <a:picLocks noChangeArrowheads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855" b="99145" l="0" r="94737"/>
                      </a14:imgEffect>
                      <a14:imgEffect>
                        <a14:sharpenSoften amount="50000"/>
                      </a14:imgEffect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3404"/>
            <a:stretch/>
          </p:blipFill>
          <p:spPr bwMode="auto">
            <a:xfrm>
              <a:off x="8002184" y="1239300"/>
              <a:ext cx="243063" cy="4881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" name="Picture 18" descr="https://i.ya-webdesign.com/images/light-burst-png-2.pn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7327023" y="1483370"/>
              <a:ext cx="1816978" cy="18117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Freeform 7">
              <a:extLst>
                <a:ext uri="{FF2B5EF4-FFF2-40B4-BE49-F238E27FC236}">
                  <a16:creationId xmlns:a16="http://schemas.microsoft.com/office/drawing/2014/main" xmlns="" id="{7B6D73C7-1FE5-4E73-9D4F-C59DB1A1DC90}"/>
                </a:ext>
              </a:extLst>
            </p:cNvPr>
            <p:cNvSpPr>
              <a:spLocks/>
            </p:cNvSpPr>
            <p:nvPr/>
          </p:nvSpPr>
          <p:spPr bwMode="auto">
            <a:xfrm>
              <a:off x="-73725" y="1"/>
              <a:ext cx="9129391" cy="3377078"/>
            </a:xfrm>
            <a:custGeom>
              <a:avLst/>
              <a:gdLst>
                <a:gd name="T0" fmla="*/ 716 w 3241"/>
                <a:gd name="T1" fmla="*/ 576 h 1226"/>
                <a:gd name="T2" fmla="*/ 1936 w 3241"/>
                <a:gd name="T3" fmla="*/ 1060 h 1226"/>
                <a:gd name="T4" fmla="*/ 3241 w 3241"/>
                <a:gd name="T5" fmla="*/ 800 h 1226"/>
                <a:gd name="T6" fmla="*/ 2086 w 3241"/>
                <a:gd name="T7" fmla="*/ 966 h 1226"/>
                <a:gd name="T8" fmla="*/ 437 w 3241"/>
                <a:gd name="T9" fmla="*/ 0 h 1226"/>
                <a:gd name="T10" fmla="*/ 0 w 3241"/>
                <a:gd name="T11" fmla="*/ 0 h 1226"/>
                <a:gd name="T12" fmla="*/ 0 w 3241"/>
                <a:gd name="T13" fmla="*/ 623 h 1226"/>
                <a:gd name="T14" fmla="*/ 716 w 3241"/>
                <a:gd name="T15" fmla="*/ 576 h 1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241" h="1226">
                  <a:moveTo>
                    <a:pt x="716" y="576"/>
                  </a:moveTo>
                  <a:cubicBezTo>
                    <a:pt x="1176" y="666"/>
                    <a:pt x="1576" y="918"/>
                    <a:pt x="1936" y="1060"/>
                  </a:cubicBezTo>
                  <a:cubicBezTo>
                    <a:pt x="2292" y="1201"/>
                    <a:pt x="2839" y="1192"/>
                    <a:pt x="3241" y="800"/>
                  </a:cubicBezTo>
                  <a:cubicBezTo>
                    <a:pt x="3165" y="872"/>
                    <a:pt x="2743" y="1226"/>
                    <a:pt x="2086" y="966"/>
                  </a:cubicBezTo>
                  <a:cubicBezTo>
                    <a:pt x="1517" y="741"/>
                    <a:pt x="995" y="211"/>
                    <a:pt x="43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623"/>
                    <a:pt x="0" y="623"/>
                    <a:pt x="0" y="623"/>
                  </a:cubicBezTo>
                  <a:cubicBezTo>
                    <a:pt x="41" y="603"/>
                    <a:pt x="296" y="494"/>
                    <a:pt x="716" y="576"/>
                  </a:cubicBezTo>
                  <a:close/>
                </a:path>
              </a:pathLst>
            </a:custGeom>
            <a:solidFill>
              <a:schemeClr val="bg1"/>
            </a:solidFill>
            <a:ln w="41275" cmpd="thickThin">
              <a:noFill/>
            </a:ln>
            <a:effectLst>
              <a:outerShdw blurRad="825500" dist="457200" dir="8100000" algn="tr" rotWithShape="0">
                <a:prstClr val="black">
                  <a:alpha val="20000"/>
                </a:prstClr>
              </a:outerShdw>
            </a:effectLst>
          </p:spPr>
          <p:txBody>
            <a:bodyPr vert="horz" wrap="square" lIns="68589" tIns="34295" rIns="68589" bIns="34295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pic>
          <p:nvPicPr>
            <p:cNvPr id="12" name="Picture 3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-73725" y="-1"/>
              <a:ext cx="2081366" cy="16258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" name="Picture 2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6297909" y="5661248"/>
              <a:ext cx="2846091" cy="11967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6" name="Subtitle 31">
            <a:extLst>
              <a:ext uri="{FF2B5EF4-FFF2-40B4-BE49-F238E27FC236}">
                <a16:creationId xmlns:a16="http://schemas.microsoft.com/office/drawing/2014/main" xmlns="" id="{AF782006-E618-4A9E-ACF4-6A6CC766E1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1520" y="5085184"/>
            <a:ext cx="6408712" cy="923330"/>
          </a:xfrm>
        </p:spPr>
        <p:txBody>
          <a:bodyPr anchor="t">
            <a:noAutofit/>
          </a:bodyPr>
          <a:lstStyle/>
          <a:p>
            <a:pPr algn="l">
              <a:spcBef>
                <a:spcPts val="0"/>
              </a:spcBef>
            </a:pPr>
            <a:r>
              <a:rPr lang="ru-RU" sz="2400" dirty="0">
                <a:solidFill>
                  <a:schemeClr val="bg1"/>
                </a:solidFill>
                <a:latin typeface="Impact" pitchFamily="34" charset="0"/>
              </a:rPr>
              <a:t>Цель 12: Обеспечение перехода к рациональным моделям потребления и производства</a:t>
            </a:r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C938F1D3-AE06-426F-A875-9F931DCBCFF6}"/>
              </a:ext>
            </a:extLst>
          </p:cNvPr>
          <p:cNvSpPr txBox="1"/>
          <p:nvPr/>
        </p:nvSpPr>
        <p:spPr>
          <a:xfrm>
            <a:off x="251520" y="3103800"/>
            <a:ext cx="7128792" cy="147732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ru-RU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Цели ООН в области устойчивого развития</a:t>
            </a:r>
            <a:endParaRPr lang="ru-RU" sz="4800" dirty="0">
              <a:solidFill>
                <a:schemeClr val="bg1"/>
              </a:solidFill>
              <a:effectLst>
                <a:outerShdw blurRad="50800" dist="25400" dir="2700000" algn="tl" rotWithShape="0">
                  <a:prstClr val="black">
                    <a:alpha val="72000"/>
                  </a:prstClr>
                </a:outerShdw>
              </a:effectLst>
              <a:latin typeface="Impact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9429" l="0" r="100000">
                        <a14:foregroundMark x1="93574" y1="2429" x2="93708" y2="4000"/>
                        <a14:foregroundMark x1="72557" y1="13000" x2="72557" y2="13000"/>
                        <a14:foregroundMark x1="76841" y1="16286" x2="76841" y2="16286"/>
                        <a14:foregroundMark x1="76037" y1="14714" x2="76037" y2="14714"/>
                        <a14:foregroundMark x1="76037" y1="14714" x2="76037" y2="14714"/>
                        <a14:foregroundMark x1="73360" y1="14286" x2="79384" y2="11000"/>
                        <a14:foregroundMark x1="74565" y1="9000" x2="59438" y2="27714"/>
                        <a14:foregroundMark x1="70013" y1="18143" x2="72691" y2="18429"/>
                        <a14:foregroundMark x1="69612" y1="31286" x2="90763" y2="26286"/>
                        <a14:foregroundMark x1="74565" y1="39714" x2="96252" y2="43571"/>
                        <a14:foregroundMark x1="76171" y1="49429" x2="96921" y2="58714"/>
                        <a14:foregroundMark x1="75636" y1="60143" x2="91834" y2="69429"/>
                        <a14:foregroundMark x1="71218" y1="70286" x2="76037" y2="91714"/>
                        <a14:foregroundMark x1="63052" y1="75857" x2="61580" y2="98857"/>
                        <a14:foregroundMark x1="53012" y1="79143" x2="45382" y2="99429"/>
                        <a14:foregroundMark x1="44712" y1="77857" x2="28246" y2="93714"/>
                        <a14:foregroundMark x1="35341" y1="73429" x2="14859" y2="80857"/>
                        <a14:foregroundMark x1="28514" y1="65857" x2="7631" y2="64857"/>
                        <a14:foregroundMark x1="24364" y1="55429" x2="4819" y2="47714"/>
                        <a14:foregroundMark x1="24498" y1="45857" x2="10040" y2="29286"/>
                        <a14:foregroundMark x1="27443" y1="36286" x2="19277" y2="14571"/>
                        <a14:foregroundMark x1="34672" y1="28571" x2="32129" y2="4143"/>
                        <a14:foregroundMark x1="42303" y1="23571" x2="49398" y2="714"/>
                        <a14:foregroundMark x1="16198" y1="26143" x2="16198" y2="26143"/>
                        <a14:foregroundMark x1="11379" y1="55714" x2="11379" y2="55714"/>
                        <a14:foregroundMark x1="52878" y1="1857" x2="57697" y2="24286"/>
                        <a14:foregroundMark x1="83400" y1="68286" x2="83400" y2="68286"/>
                        <a14:backgroundMark x1="32798" y1="43143" x2="32798" y2="43143"/>
                        <a14:backgroundMark x1="48862" y1="34857" x2="48862" y2="34857"/>
                        <a14:backgroundMark x1="48059" y1="32571" x2="36814" y2="46143"/>
                        <a14:backgroundMark x1="51272" y1="34714" x2="51004" y2="51571"/>
                        <a14:backgroundMark x1="55288" y1="39429" x2="55556" y2="45000"/>
                        <a14:backgroundMark x1="58233" y1="40714" x2="60910" y2="47429"/>
                        <a14:backgroundMark x1="57965" y1="41143" x2="59170" y2="33429"/>
                        <a14:backgroundMark x1="56359" y1="33143" x2="54618" y2="31143"/>
                        <a14:backgroundMark x1="44311" y1="39571" x2="45114" y2="44286"/>
                        <a14:backgroundMark x1="40964" y1="49286" x2="48728" y2="49143"/>
                        <a14:backgroundMark x1="45515" y1="41429" x2="42972" y2="44714"/>
                        <a14:backgroundMark x1="41098" y1="48857" x2="43775" y2="43143"/>
                        <a14:backgroundMark x1="41098" y1="45429" x2="43106" y2="44143"/>
                        <a14:backgroundMark x1="41098" y1="44286" x2="41633" y2="44143"/>
                        <a14:backgroundMark x1="50870" y1="46429" x2="53681" y2="48571"/>
                        <a14:backgroundMark x1="52477" y1="47857" x2="56225" y2="52571"/>
                        <a14:backgroundMark x1="58233" y1="48143" x2="58233" y2="52286"/>
                        <a14:backgroundMark x1="49799" y1="46857" x2="48996" y2="50429"/>
                        <a14:backgroundMark x1="51272" y1="50429" x2="51539" y2="53429"/>
                        <a14:backgroundMark x1="63855" y1="57571" x2="70549" y2="61857"/>
                        <a14:backgroundMark x1="66934" y1="61857" x2="66934" y2="61857"/>
                        <a14:backgroundMark x1="63454" y1="41000" x2="63454" y2="41000"/>
                        <a14:backgroundMark x1="62383" y1="36286" x2="62383" y2="36286"/>
                        <a14:backgroundMark x1="61580" y1="32429" x2="61580" y2="32429"/>
                        <a14:backgroundMark x1="60643" y1="30714" x2="60643" y2="30714"/>
                        <a14:backgroundMark x1="59973" y1="24714" x2="59973" y2="24714"/>
                        <a14:backgroundMark x1="60643" y1="21571" x2="60643" y2="21571"/>
                        <a14:backgroundMark x1="59036" y1="24143" x2="59036" y2="24143"/>
                        <a14:backgroundMark x1="45114" y1="47429" x2="45114" y2="47429"/>
                        <a14:backgroundMark x1="45248" y1="45286" x2="53414" y2="51714"/>
                        <a14:backgroundMark x1="53146" y1="53000" x2="48059" y2="47857"/>
                        <a14:backgroundMark x1="49398" y1="50429" x2="51539" y2="50429"/>
                        <a14:backgroundMark x1="53280" y1="52571" x2="51406" y2="50429"/>
                        <a14:backgroundMark x1="41232" y1="42857" x2="42704" y2="44143"/>
                        <a14:backgroundMark x1="44043" y1="45857" x2="43775" y2="44714"/>
                        <a14:backgroundMark x1="46319" y1="47000" x2="47791" y2="47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1639" y="3187539"/>
            <a:ext cx="2974314" cy="2787175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7164288" y="4284385"/>
            <a:ext cx="119675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</a:rPr>
              <a:t>2023</a:t>
            </a:r>
            <a:endParaRPr lang="ru-RU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4486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/>
          <p:cNvGrpSpPr/>
          <p:nvPr/>
        </p:nvGrpSpPr>
        <p:grpSpPr>
          <a:xfrm>
            <a:off x="49171" y="-92833"/>
            <a:ext cx="9187199" cy="8324185"/>
            <a:chOff x="-43200" y="-1510809"/>
            <a:chExt cx="9187199" cy="8324185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-43200" y="-1510809"/>
              <a:ext cx="9144000" cy="122547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9" tIns="34295" rIns="68589" bIns="34295" spcCol="0" rtlCol="0" anchor="ctr"/>
            <a:lstStyle/>
            <a:p>
              <a:pPr algn="ctr"/>
              <a:endParaRPr lang="ru-RU"/>
            </a:p>
          </p:txBody>
        </p:sp>
        <p:pic>
          <p:nvPicPr>
            <p:cNvPr id="16" name="Picture 18" descr="https://i.ya-webdesign.com/images/light-burst-png-2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18305342">
              <a:off x="8052331" y="-1008509"/>
              <a:ext cx="683568" cy="11675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7" name="Группа 16"/>
            <p:cNvGrpSpPr/>
            <p:nvPr/>
          </p:nvGrpSpPr>
          <p:grpSpPr>
            <a:xfrm>
              <a:off x="0" y="6561376"/>
              <a:ext cx="9143999" cy="252000"/>
              <a:chOff x="0" y="6561376"/>
              <a:chExt cx="9143999" cy="252000"/>
            </a:xfrm>
          </p:grpSpPr>
          <p:pic>
            <p:nvPicPr>
              <p:cNvPr id="22" name="Picture 2" descr="Купить Расписание ГРГУ — Microsoft Store (ru-BY)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7000" b="96333" l="2000" r="95000">
                            <a14:foregroundMark x1="20000" y1="17333" x2="56667" y2="46667"/>
                            <a14:foregroundMark x1="84667" y1="17000" x2="37000" y2="62000"/>
                            <a14:foregroundMark x1="19000" y1="19000" x2="76333" y2="19667"/>
                            <a14:foregroundMark x1="13667" y1="15000" x2="33667" y2="45000"/>
                            <a14:foregroundMark x1="31333" y1="53333" x2="43333" y2="73667"/>
                            <a14:foregroundMark x1="45333" y1="76667" x2="77667" y2="29000"/>
                            <a14:foregroundMark x1="36000" y1="30667" x2="74333" y2="33667"/>
                          </a14:backgroundRemoval>
                        </a14:imgEffect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  <a14:imgEffect>
                          <a14:brightnessContrast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02800" y="6561376"/>
                <a:ext cx="252000" cy="252000"/>
              </a:xfrm>
              <a:prstGeom prst="rect">
                <a:avLst/>
              </a:prstGeom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3" name="TextBox 22"/>
              <p:cNvSpPr txBox="1"/>
              <p:nvPr/>
            </p:nvSpPr>
            <p:spPr>
              <a:xfrm>
                <a:off x="0" y="6597932"/>
                <a:ext cx="9143999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800" dirty="0">
                    <a:solidFill>
                      <a:srgbClr val="002060"/>
                    </a:solidFill>
                    <a:latin typeface="Segoe UI Light" pitchFamily="34" charset="0"/>
                    <a:cs typeface="Segoe UI Light" pitchFamily="34" charset="0"/>
                  </a:rPr>
                  <a:t>Гродненский государственный      университет имени Янки Купалы</a:t>
                </a:r>
              </a:p>
            </p:txBody>
          </p:sp>
        </p:grpSp>
        <p:pic>
          <p:nvPicPr>
            <p:cNvPr id="19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30141" y="-1461753"/>
              <a:ext cx="2238146" cy="8435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71" y="122091"/>
            <a:ext cx="1036637" cy="817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827584" y="44624"/>
            <a:ext cx="777167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000" dirty="0">
                <a:ln w="1016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Impact" pitchFamily="34" charset="0"/>
                <a:cs typeface="Times New Roman" panose="02020603050405020304" pitchFamily="18" charset="0"/>
              </a:rPr>
              <a:t>Экология − дело каждого: </a:t>
            </a:r>
            <a:r>
              <a:rPr lang="ru-RU" sz="2000" dirty="0" err="1">
                <a:ln w="1016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Impact" pitchFamily="34" charset="0"/>
                <a:cs typeface="Times New Roman" panose="02020603050405020304" pitchFamily="18" charset="0"/>
              </a:rPr>
              <a:t>купаловцы</a:t>
            </a:r>
            <a:r>
              <a:rPr lang="ru-RU" sz="2000" dirty="0">
                <a:ln w="1016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Impact" pitchFamily="34" charset="0"/>
                <a:cs typeface="Times New Roman" panose="02020603050405020304" pitchFamily="18" charset="0"/>
              </a:rPr>
              <a:t> приняли участие в городской </a:t>
            </a:r>
            <a:endParaRPr lang="ru-RU" sz="2000" dirty="0" smtClean="0">
              <a:ln w="10160">
                <a:solidFill>
                  <a:prstClr val="white"/>
                </a:solidFill>
                <a:prstDash val="solid"/>
              </a:ln>
              <a:solidFill>
                <a:prstClr val="white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Impact" pitchFamily="34" charset="0"/>
              <a:cs typeface="Times New Roman" panose="02020603050405020304" pitchFamily="18" charset="0"/>
            </a:endParaRPr>
          </a:p>
          <a:p>
            <a:pPr lvl="0"/>
            <a:r>
              <a:rPr lang="ru-RU" sz="2000" dirty="0" smtClean="0">
                <a:ln w="1016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Impact" pitchFamily="34" charset="0"/>
                <a:cs typeface="Times New Roman" panose="02020603050405020304" pitchFamily="18" charset="0"/>
              </a:rPr>
              <a:t>экологической </a:t>
            </a:r>
            <a:r>
              <a:rPr lang="ru-RU" sz="2000" dirty="0">
                <a:ln w="1016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Impact" pitchFamily="34" charset="0"/>
                <a:cs typeface="Times New Roman" panose="02020603050405020304" pitchFamily="18" charset="0"/>
              </a:rPr>
              <a:t>акции «Малым рекам – большая забота» и </a:t>
            </a:r>
            <a:endParaRPr lang="ru-RU" sz="2000" dirty="0" smtClean="0">
              <a:ln w="10160">
                <a:solidFill>
                  <a:prstClr val="white"/>
                </a:solidFill>
                <a:prstDash val="solid"/>
              </a:ln>
              <a:solidFill>
                <a:prstClr val="white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Impact" pitchFamily="34" charset="0"/>
              <a:cs typeface="Times New Roman" panose="02020603050405020304" pitchFamily="18" charset="0"/>
            </a:endParaRPr>
          </a:p>
          <a:p>
            <a:pPr lvl="0"/>
            <a:r>
              <a:rPr lang="ru-RU" sz="2000" dirty="0" smtClean="0">
                <a:ln w="1016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Impact" pitchFamily="34" charset="0"/>
                <a:cs typeface="Times New Roman" panose="02020603050405020304" pitchFamily="18" charset="0"/>
              </a:rPr>
              <a:t>трудовой </a:t>
            </a:r>
            <a:r>
              <a:rPr lang="ru-RU" sz="2000" dirty="0">
                <a:ln w="1016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Impact" pitchFamily="34" charset="0"/>
                <a:cs typeface="Times New Roman" panose="02020603050405020304" pitchFamily="18" charset="0"/>
              </a:rPr>
              <a:t>акции «За Дело!»</a:t>
            </a:r>
            <a:endParaRPr lang="ru-RU" sz="2000" dirty="0" smtClean="0">
              <a:ln w="10160">
                <a:solidFill>
                  <a:prstClr val="white"/>
                </a:solidFill>
                <a:prstDash val="solid"/>
              </a:ln>
              <a:solidFill>
                <a:prstClr val="white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Impact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290488"/>
            <a:ext cx="3360372" cy="2520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05064"/>
            <a:ext cx="3360372" cy="2240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1447926"/>
            <a:ext cx="3511670" cy="2341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4005064"/>
            <a:ext cx="3511422" cy="23409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7334774" y="1447926"/>
            <a:ext cx="1629714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https://www.grsu.by/component/k2/item/48015-ekologiya-delo-kazhdogo-kupalovtsy-prinyali-uchastie-v-gorodskoj-ekologicheskoj-aktsii-malym-rekam-bolshaya-zabota-i-trudovoj-aktsii-za-delo.html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39349012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/>
          <p:cNvGrpSpPr/>
          <p:nvPr/>
        </p:nvGrpSpPr>
        <p:grpSpPr>
          <a:xfrm>
            <a:off x="49171" y="96094"/>
            <a:ext cx="9144000" cy="6813377"/>
            <a:chOff x="0" y="-1"/>
            <a:chExt cx="9144000" cy="6813377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0" y="-1"/>
              <a:ext cx="9144000" cy="843559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9" tIns="34295" rIns="68589" bIns="34295" spcCol="0" rtlCol="0" anchor="ctr"/>
            <a:lstStyle/>
            <a:p>
              <a:pPr algn="ctr"/>
              <a:endParaRPr lang="ru-RU"/>
            </a:p>
          </p:txBody>
        </p:sp>
        <p:pic>
          <p:nvPicPr>
            <p:cNvPr id="16" name="Picture 18" descr="https://i.ya-webdesign.com/images/light-burst-png-2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18305342">
              <a:off x="7516484" y="220561"/>
              <a:ext cx="683568" cy="11675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7" name="Группа 16"/>
            <p:cNvGrpSpPr/>
            <p:nvPr/>
          </p:nvGrpSpPr>
          <p:grpSpPr>
            <a:xfrm>
              <a:off x="0" y="6561376"/>
              <a:ext cx="9143999" cy="252000"/>
              <a:chOff x="0" y="6561376"/>
              <a:chExt cx="9143999" cy="252000"/>
            </a:xfrm>
          </p:grpSpPr>
          <p:pic>
            <p:nvPicPr>
              <p:cNvPr id="22" name="Picture 2" descr="Купить Расписание ГРГУ — Microsoft Store (ru-BY)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7000" b="96333" l="2000" r="95000">
                            <a14:foregroundMark x1="20000" y1="17333" x2="56667" y2="46667"/>
                            <a14:foregroundMark x1="84667" y1="17000" x2="37000" y2="62000"/>
                            <a14:foregroundMark x1="19000" y1="19000" x2="76333" y2="19667"/>
                            <a14:foregroundMark x1="13667" y1="15000" x2="33667" y2="45000"/>
                            <a14:foregroundMark x1="31333" y1="53333" x2="43333" y2="73667"/>
                            <a14:foregroundMark x1="45333" y1="76667" x2="77667" y2="29000"/>
                            <a14:foregroundMark x1="36000" y1="30667" x2="74333" y2="33667"/>
                          </a14:backgroundRemoval>
                        </a14:imgEffect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  <a14:imgEffect>
                          <a14:brightnessContrast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02800" y="6561376"/>
                <a:ext cx="252000" cy="252000"/>
              </a:xfrm>
              <a:prstGeom prst="rect">
                <a:avLst/>
              </a:prstGeom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3" name="TextBox 22"/>
              <p:cNvSpPr txBox="1"/>
              <p:nvPr/>
            </p:nvSpPr>
            <p:spPr>
              <a:xfrm>
                <a:off x="0" y="6597932"/>
                <a:ext cx="9143999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800" dirty="0">
                    <a:solidFill>
                      <a:srgbClr val="002060"/>
                    </a:solidFill>
                    <a:latin typeface="Segoe UI Light" pitchFamily="34" charset="0"/>
                    <a:cs typeface="Segoe UI Light" pitchFamily="34" charset="0"/>
                  </a:rPr>
                  <a:t>Гродненский государственный      университет имени Янки Купалы</a:t>
                </a:r>
              </a:p>
            </p:txBody>
          </p:sp>
        </p:grpSp>
        <p:pic>
          <p:nvPicPr>
            <p:cNvPr id="19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5854" y="1"/>
              <a:ext cx="2238146" cy="8435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71" y="122091"/>
            <a:ext cx="1036637" cy="817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085808" y="209807"/>
            <a:ext cx="660950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000" dirty="0" err="1">
                <a:ln w="1016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Impact" pitchFamily="34" charset="0"/>
                <a:cs typeface="Times New Roman" panose="02020603050405020304" pitchFamily="18" charset="0"/>
              </a:rPr>
              <a:t>Купаловский</a:t>
            </a:r>
            <a:r>
              <a:rPr lang="ru-RU" sz="2000" dirty="0">
                <a:ln w="1016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Impact" pitchFamily="34" charset="0"/>
                <a:cs typeface="Times New Roman" panose="02020603050405020304" pitchFamily="18" charset="0"/>
              </a:rPr>
              <a:t> университет стал участником </a:t>
            </a:r>
            <a:r>
              <a:rPr lang="ru-RU" sz="2000" dirty="0" smtClean="0">
                <a:ln w="1016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Impact" pitchFamily="34" charset="0"/>
                <a:cs typeface="Times New Roman" panose="02020603050405020304" pitchFamily="18" charset="0"/>
              </a:rPr>
              <a:t>XXVII-</a:t>
            </a:r>
            <a:r>
              <a:rPr lang="ru-RU" sz="2000" dirty="0" err="1" smtClean="0">
                <a:ln w="1016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Impact" pitchFamily="34" charset="0"/>
                <a:cs typeface="Times New Roman" panose="02020603050405020304" pitchFamily="18" charset="0"/>
              </a:rPr>
              <a:t>го</a:t>
            </a:r>
            <a:endParaRPr lang="ru-RU" sz="2000" dirty="0" smtClean="0">
              <a:ln w="10160">
                <a:solidFill>
                  <a:prstClr val="white"/>
                </a:solidFill>
                <a:prstDash val="solid"/>
              </a:ln>
              <a:solidFill>
                <a:prstClr val="white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Impact" pitchFamily="34" charset="0"/>
              <a:cs typeface="Times New Roman" panose="02020603050405020304" pitchFamily="18" charset="0"/>
            </a:endParaRPr>
          </a:p>
          <a:p>
            <a:pPr lvl="0"/>
            <a:r>
              <a:rPr lang="ru-RU" sz="2000" dirty="0" smtClean="0">
                <a:ln w="1016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Impact" pitchFamily="34" charset="0"/>
                <a:cs typeface="Times New Roman" panose="02020603050405020304" pitchFamily="18" charset="0"/>
              </a:rPr>
              <a:t>Белорусского </a:t>
            </a:r>
            <a:r>
              <a:rPr lang="ru-RU" sz="2000" dirty="0">
                <a:ln w="1016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Impact" pitchFamily="34" charset="0"/>
                <a:cs typeface="Times New Roman" panose="02020603050405020304" pitchFamily="18" charset="0"/>
              </a:rPr>
              <a:t>энергетического и экологического форума</a:t>
            </a:r>
            <a:endParaRPr lang="ru-RU" sz="2000" dirty="0" smtClean="0">
              <a:ln w="10160">
                <a:solidFill>
                  <a:prstClr val="white"/>
                </a:solidFill>
                <a:prstDash val="solid"/>
              </a:ln>
              <a:solidFill>
                <a:prstClr val="white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Impact" pitchFamily="34" charset="0"/>
              <a:cs typeface="Times New Roman" panose="02020603050405020304" pitchFamily="18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24744"/>
            <a:ext cx="3813395" cy="24310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390559" y="1052736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dirty="0"/>
              <a:t>Гродненский государственный университет имени Янки Купалы принял участие в работе XXVII-</a:t>
            </a:r>
            <a:r>
              <a:rPr lang="ru-RU" dirty="0" err="1"/>
              <a:t>го</a:t>
            </a:r>
            <a:r>
              <a:rPr lang="ru-RU" dirty="0"/>
              <a:t> Белорусского энергетического и экологического форума и международной специализированной выставке ENERGY EXPO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392488" y="2420888"/>
            <a:ext cx="4572000" cy="3970318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dirty="0"/>
              <a:t>Выставка «Энергетика. Экология. Энергосбережение. Электро» (ENERGY EXPO) проводится с 1995 года, привлекая внимание ведущих белорусских и мировых производителей оборудования, технологий и материалов, и является одной из самых крупных по данной тематике в странах СНГ и Балтии. В 2023 году свою продукцию и услуги представили свыше 200 предприятий и организаций. Среди них крупнейшие предприятия Беларуси и иностранные компании, заинтересованные в продвижении продукции на белорусский рынок. </a:t>
            </a: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645024"/>
            <a:ext cx="3813395" cy="25412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51519" y="6218148"/>
            <a:ext cx="871103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https://www.grsu.by/component/k2/item/47844-kupalovskij-universitet-stal-uchastnikom-xxvii-go-belorusskogo-energeticheskogo-i-ekologicheskogo-foruma.html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39349012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/>
          <p:cNvGrpSpPr/>
          <p:nvPr/>
        </p:nvGrpSpPr>
        <p:grpSpPr>
          <a:xfrm>
            <a:off x="49171" y="96094"/>
            <a:ext cx="9144000" cy="6813377"/>
            <a:chOff x="0" y="-1"/>
            <a:chExt cx="9144000" cy="6813377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0" y="-1"/>
              <a:ext cx="9144000" cy="843559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9" tIns="34295" rIns="68589" bIns="34295" spcCol="0" rtlCol="0" anchor="ctr"/>
            <a:lstStyle/>
            <a:p>
              <a:pPr algn="ctr"/>
              <a:endParaRPr lang="ru-RU"/>
            </a:p>
          </p:txBody>
        </p:sp>
        <p:pic>
          <p:nvPicPr>
            <p:cNvPr id="16" name="Picture 18" descr="https://i.ya-webdesign.com/images/light-burst-png-2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18305342">
              <a:off x="7516484" y="220561"/>
              <a:ext cx="683568" cy="11675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7" name="Группа 16"/>
            <p:cNvGrpSpPr/>
            <p:nvPr/>
          </p:nvGrpSpPr>
          <p:grpSpPr>
            <a:xfrm>
              <a:off x="0" y="6561376"/>
              <a:ext cx="9143999" cy="252000"/>
              <a:chOff x="0" y="6561376"/>
              <a:chExt cx="9143999" cy="252000"/>
            </a:xfrm>
          </p:grpSpPr>
          <p:pic>
            <p:nvPicPr>
              <p:cNvPr id="22" name="Picture 2" descr="Купить Расписание ГРГУ — Microsoft Store (ru-BY)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7000" b="96333" l="2000" r="95000">
                            <a14:foregroundMark x1="20000" y1="17333" x2="56667" y2="46667"/>
                            <a14:foregroundMark x1="84667" y1="17000" x2="37000" y2="62000"/>
                            <a14:foregroundMark x1="19000" y1="19000" x2="76333" y2="19667"/>
                            <a14:foregroundMark x1="13667" y1="15000" x2="33667" y2="45000"/>
                            <a14:foregroundMark x1="31333" y1="53333" x2="43333" y2="73667"/>
                            <a14:foregroundMark x1="45333" y1="76667" x2="77667" y2="29000"/>
                            <a14:foregroundMark x1="36000" y1="30667" x2="74333" y2="33667"/>
                          </a14:backgroundRemoval>
                        </a14:imgEffect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  <a14:imgEffect>
                          <a14:brightnessContrast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02800" y="6561376"/>
                <a:ext cx="252000" cy="252000"/>
              </a:xfrm>
              <a:prstGeom prst="rect">
                <a:avLst/>
              </a:prstGeom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3" name="TextBox 22"/>
              <p:cNvSpPr txBox="1"/>
              <p:nvPr/>
            </p:nvSpPr>
            <p:spPr>
              <a:xfrm>
                <a:off x="0" y="6597932"/>
                <a:ext cx="9143999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800" dirty="0">
                    <a:solidFill>
                      <a:srgbClr val="002060"/>
                    </a:solidFill>
                    <a:latin typeface="Segoe UI Light" pitchFamily="34" charset="0"/>
                    <a:cs typeface="Segoe UI Light" pitchFamily="34" charset="0"/>
                  </a:rPr>
                  <a:t>Гродненский государственный      университет имени Янки Купалы</a:t>
                </a:r>
              </a:p>
            </p:txBody>
          </p:sp>
        </p:grpSp>
        <p:pic>
          <p:nvPicPr>
            <p:cNvPr id="19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5854" y="1"/>
              <a:ext cx="2238146" cy="8435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71" y="122091"/>
            <a:ext cx="1036637" cy="817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085808" y="209807"/>
            <a:ext cx="668484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000" dirty="0">
                <a:ln w="1016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Impact" pitchFamily="34" charset="0"/>
                <a:cs typeface="Times New Roman" panose="02020603050405020304" pitchFamily="18" charset="0"/>
              </a:rPr>
              <a:t>В ГрГУ имени Янки Купалы прошел </a:t>
            </a:r>
            <a:r>
              <a:rPr lang="ru-RU" sz="2000" dirty="0" err="1">
                <a:ln w="1016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Impact" pitchFamily="34" charset="0"/>
                <a:cs typeface="Times New Roman" panose="02020603050405020304" pitchFamily="18" charset="0"/>
              </a:rPr>
              <a:t>баркемп</a:t>
            </a:r>
            <a:r>
              <a:rPr lang="ru-RU" sz="2000" dirty="0">
                <a:ln w="1016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Impact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n w="1016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Impact" pitchFamily="34" charset="0"/>
                <a:cs typeface="Times New Roman" panose="02020603050405020304" pitchFamily="18" charset="0"/>
              </a:rPr>
              <a:t>ByProject</a:t>
            </a:r>
            <a:r>
              <a:rPr lang="ru-RU" sz="2000" dirty="0">
                <a:ln w="1016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Impact" pitchFamily="34" charset="0"/>
                <a:cs typeface="Times New Roman" panose="02020603050405020304" pitchFamily="18" charset="0"/>
              </a:rPr>
              <a:t> 2023</a:t>
            </a:r>
            <a:endParaRPr lang="ru-RU" sz="2000" dirty="0" smtClean="0">
              <a:ln w="10160">
                <a:solidFill>
                  <a:prstClr val="white"/>
                </a:solidFill>
                <a:prstDash val="solid"/>
              </a:ln>
              <a:solidFill>
                <a:prstClr val="white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Impact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3" y="1052735"/>
            <a:ext cx="2376265" cy="15841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897539"/>
            <a:ext cx="2376264" cy="158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960" y="4755231"/>
            <a:ext cx="2366888" cy="1577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635896" y="1091173"/>
            <a:ext cx="518457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err="1"/>
              <a:t>Баркемп</a:t>
            </a:r>
            <a:r>
              <a:rPr lang="ru-RU" dirty="0"/>
              <a:t> был посвящен разработке и внедрению в образовательный процесс учебных сетевых проектов и веб-</a:t>
            </a:r>
            <a:r>
              <a:rPr lang="ru-RU" dirty="0" err="1"/>
              <a:t>квестов</a:t>
            </a:r>
            <a:r>
              <a:rPr lang="ru-RU" dirty="0"/>
              <a:t>, как комплекса инновационных образовательных идей, организованных в рамках сетевого партнерства с помощью сетевых компьютерных технологий.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635896" y="2848052"/>
            <a:ext cx="518457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Участники </a:t>
            </a:r>
            <a:r>
              <a:rPr lang="ru-RU" dirty="0" err="1"/>
              <a:t>баркемпа</a:t>
            </a:r>
            <a:r>
              <a:rPr lang="ru-RU" dirty="0"/>
              <a:t> обсудили проблемы организации и осуществления сетевой проектной деятельности, сотрудничества в проекте, место сетевой проектной деятельности в государственных стандартах, инструменты и технологии оценивания в проекте, методы организации исследовательской деятельности, место </a:t>
            </a:r>
            <a:r>
              <a:rPr lang="ru-RU" dirty="0" err="1"/>
              <a:t>игрофикации</a:t>
            </a:r>
            <a:r>
              <a:rPr lang="ru-RU" dirty="0"/>
              <a:t> в сетевом проекте, использование ИКТ и другие.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635896" y="5570076"/>
            <a:ext cx="51845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https://www.grsu.by/component/k2/item/46588-v-grgu-imeni-yanki-kupaly-proshel-barkemp-byproject-2023.html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42399836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/>
          <p:cNvGrpSpPr/>
          <p:nvPr/>
        </p:nvGrpSpPr>
        <p:grpSpPr>
          <a:xfrm>
            <a:off x="49171" y="96094"/>
            <a:ext cx="9144000" cy="6813377"/>
            <a:chOff x="0" y="-1"/>
            <a:chExt cx="9144000" cy="6813377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0" y="-1"/>
              <a:ext cx="9144000" cy="843559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9" tIns="34295" rIns="68589" bIns="34295" spcCol="0" rtlCol="0" anchor="ctr"/>
            <a:lstStyle/>
            <a:p>
              <a:pPr algn="ctr"/>
              <a:endParaRPr lang="ru-RU"/>
            </a:p>
          </p:txBody>
        </p:sp>
        <p:pic>
          <p:nvPicPr>
            <p:cNvPr id="16" name="Picture 18" descr="https://i.ya-webdesign.com/images/light-burst-png-2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18305342">
              <a:off x="7516484" y="220561"/>
              <a:ext cx="683568" cy="11675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7" name="Группа 16"/>
            <p:cNvGrpSpPr/>
            <p:nvPr/>
          </p:nvGrpSpPr>
          <p:grpSpPr>
            <a:xfrm>
              <a:off x="0" y="6561376"/>
              <a:ext cx="9143999" cy="252000"/>
              <a:chOff x="0" y="6561376"/>
              <a:chExt cx="9143999" cy="252000"/>
            </a:xfrm>
          </p:grpSpPr>
          <p:pic>
            <p:nvPicPr>
              <p:cNvPr id="22" name="Picture 2" descr="Купить Расписание ГРГУ — Microsoft Store (ru-BY)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7000" b="96333" l="2000" r="95000">
                            <a14:foregroundMark x1="20000" y1="17333" x2="56667" y2="46667"/>
                            <a14:foregroundMark x1="84667" y1="17000" x2="37000" y2="62000"/>
                            <a14:foregroundMark x1="19000" y1="19000" x2="76333" y2="19667"/>
                            <a14:foregroundMark x1="13667" y1="15000" x2="33667" y2="45000"/>
                            <a14:foregroundMark x1="31333" y1="53333" x2="43333" y2="73667"/>
                            <a14:foregroundMark x1="45333" y1="76667" x2="77667" y2="29000"/>
                            <a14:foregroundMark x1="36000" y1="30667" x2="74333" y2="33667"/>
                          </a14:backgroundRemoval>
                        </a14:imgEffect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  <a14:imgEffect>
                          <a14:brightnessContrast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02800" y="6561376"/>
                <a:ext cx="252000" cy="252000"/>
              </a:xfrm>
              <a:prstGeom prst="rect">
                <a:avLst/>
              </a:prstGeom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3" name="TextBox 22"/>
              <p:cNvSpPr txBox="1"/>
              <p:nvPr/>
            </p:nvSpPr>
            <p:spPr>
              <a:xfrm>
                <a:off x="0" y="6597932"/>
                <a:ext cx="9143999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800" dirty="0">
                    <a:solidFill>
                      <a:srgbClr val="002060"/>
                    </a:solidFill>
                    <a:latin typeface="Segoe UI Light" pitchFamily="34" charset="0"/>
                    <a:cs typeface="Segoe UI Light" pitchFamily="34" charset="0"/>
                  </a:rPr>
                  <a:t>Гродненский государственный      университет имени Янки Купалы</a:t>
                </a:r>
              </a:p>
            </p:txBody>
          </p:sp>
        </p:grpSp>
        <p:pic>
          <p:nvPicPr>
            <p:cNvPr id="19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5854" y="1"/>
              <a:ext cx="2238146" cy="8435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71" y="122091"/>
            <a:ext cx="1036637" cy="817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085808" y="209807"/>
            <a:ext cx="361829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000" dirty="0" smtClean="0">
                <a:ln w="1016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Impact" pitchFamily="34" charset="0"/>
                <a:cs typeface="Times New Roman" panose="02020603050405020304" pitchFamily="18" charset="0"/>
              </a:rPr>
              <a:t>Новогодний </a:t>
            </a:r>
            <a:r>
              <a:rPr lang="ru-RU" sz="2000" dirty="0">
                <a:ln w="1016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Impact" pitchFamily="34" charset="0"/>
                <a:cs typeface="Times New Roman" panose="02020603050405020304" pitchFamily="18" charset="0"/>
              </a:rPr>
              <a:t>конкурс «</a:t>
            </a:r>
            <a:r>
              <a:rPr lang="ru-RU" sz="2000" dirty="0" err="1">
                <a:ln w="1016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Impact" pitchFamily="34" charset="0"/>
                <a:cs typeface="Times New Roman" panose="02020603050405020304" pitchFamily="18" charset="0"/>
              </a:rPr>
              <a:t>ЭкоЕлка</a:t>
            </a:r>
            <a:r>
              <a:rPr lang="ru-RU" sz="2000" dirty="0">
                <a:ln w="1016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Impact" pitchFamily="34" charset="0"/>
                <a:cs typeface="Times New Roman" panose="02020603050405020304" pitchFamily="18" charset="0"/>
              </a:rPr>
              <a:t>»</a:t>
            </a:r>
            <a:endParaRPr lang="ru-RU" sz="2000" dirty="0" smtClean="0">
              <a:ln w="10160">
                <a:solidFill>
                  <a:prstClr val="white"/>
                </a:solidFill>
                <a:prstDash val="solid"/>
              </a:ln>
              <a:solidFill>
                <a:prstClr val="white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Impact" pitchFamily="34" charset="0"/>
              <a:cs typeface="Times New Roman" panose="02020603050405020304" pitchFamily="18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9437" y="1210855"/>
            <a:ext cx="2683918" cy="21471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95536" y="1268760"/>
            <a:ext cx="5563287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/>
              <a:t>Новогодний  конкурс </a:t>
            </a:r>
            <a:r>
              <a:rPr lang="ru-RU" b="1" dirty="0"/>
              <a:t>«</a:t>
            </a:r>
            <a:r>
              <a:rPr lang="ru-RU" b="1" dirty="0" err="1"/>
              <a:t>ЭкоЕлка</a:t>
            </a:r>
            <a:r>
              <a:rPr lang="ru-RU" b="1" dirty="0"/>
              <a:t> – 2023</a:t>
            </a:r>
            <a:r>
              <a:rPr lang="ru-RU" b="1" dirty="0" smtClean="0"/>
              <a:t>»</a:t>
            </a:r>
          </a:p>
          <a:p>
            <a:pPr algn="just"/>
            <a:r>
              <a:rPr lang="ru-RU" dirty="0" smtClean="0"/>
              <a:t>Новогодние </a:t>
            </a:r>
            <a:r>
              <a:rPr lang="ru-RU" dirty="0"/>
              <a:t>экологические елки и елочные украшения могут быть изготовлены из всевозможных подручных материалов, которые можно использовать повторно, например, полиэтиленовые пакеты, пластиковые бутылки, макулатура, предметы обихода, одежда, мебель. Полет фантазии не ограничен!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92171" y="3501008"/>
            <a:ext cx="8371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https://www.grsu.by/component/k2/item/48336-v-kupalovskom-universitete-projdet-novogodnij-konkurs-ekoelka.html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7948830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-73726" y="-1"/>
            <a:ext cx="9217727" cy="6858001"/>
            <a:chOff x="-73726" y="-1"/>
            <a:chExt cx="9217727" cy="6858001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0" y="0"/>
              <a:ext cx="9144000" cy="68580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9" tIns="34295" rIns="68589" bIns="34295" spcCol="0" rtlCol="0" anchor="ctr"/>
            <a:lstStyle/>
            <a:p>
              <a:pPr algn="ctr"/>
              <a:endParaRPr lang="ru-RU"/>
            </a:p>
          </p:txBody>
        </p:sp>
        <p:pic>
          <p:nvPicPr>
            <p:cNvPr id="6" name="Picture 18" descr="https://i.ya-webdesign.com/images/light-burst-png-2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8346395">
              <a:off x="6047700" y="5661067"/>
              <a:ext cx="2360899" cy="8423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Texturizer/>
                      </a14:imgEffect>
                      <a14:imgEffect>
                        <a14:colorTemperature colorTemp="72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101615" y="-1"/>
              <a:ext cx="8042385" cy="3027857"/>
            </a:xfrm>
            <a:custGeom>
              <a:avLst/>
              <a:gdLst>
                <a:gd name="connsiteX0" fmla="*/ 0 w 10566400"/>
                <a:gd name="connsiteY0" fmla="*/ 0 h 3979152"/>
                <a:gd name="connsiteX1" fmla="*/ 10566400 w 10566400"/>
                <a:gd name="connsiteY1" fmla="*/ 0 h 3979152"/>
                <a:gd name="connsiteX2" fmla="*/ 10566400 w 10566400"/>
                <a:gd name="connsiteY2" fmla="*/ 2957997 h 3979152"/>
                <a:gd name="connsiteX3" fmla="*/ 10517638 w 10566400"/>
                <a:gd name="connsiteY3" fmla="*/ 3003043 h 3979152"/>
                <a:gd name="connsiteX4" fmla="*/ 6185301 w 10566400"/>
                <a:gd name="connsiteY4" fmla="*/ 3626174 h 3979152"/>
                <a:gd name="connsiteX5" fmla="*/ 0 w 10566400"/>
                <a:gd name="connsiteY5" fmla="*/ 0 h 3979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566400" h="3979152">
                  <a:moveTo>
                    <a:pt x="0" y="0"/>
                  </a:moveTo>
                  <a:lnTo>
                    <a:pt x="10566400" y="0"/>
                  </a:lnTo>
                  <a:cubicBezTo>
                    <a:pt x="10566400" y="0"/>
                    <a:pt x="10566400" y="0"/>
                    <a:pt x="10566400" y="2957997"/>
                  </a:cubicBezTo>
                  <a:cubicBezTo>
                    <a:pt x="10551396" y="2973012"/>
                    <a:pt x="10536392" y="2988028"/>
                    <a:pt x="10517638" y="3003043"/>
                  </a:cubicBezTo>
                  <a:cubicBezTo>
                    <a:pt x="10232566" y="3273317"/>
                    <a:pt x="8649669" y="4602163"/>
                    <a:pt x="6185301" y="3626174"/>
                  </a:cubicBezTo>
                  <a:cubicBezTo>
                    <a:pt x="4051016" y="2781568"/>
                    <a:pt x="2093025" y="792053"/>
                    <a:pt x="0" y="0"/>
                  </a:cubicBezTo>
                  <a:close/>
                </a:path>
              </a:pathLst>
            </a:custGeom>
          </p:spPr>
        </p:pic>
        <p:sp>
          <p:nvSpPr>
            <p:cNvPr id="8" name="Freeform 7">
              <a:extLst>
                <a:ext uri="{FF2B5EF4-FFF2-40B4-BE49-F238E27FC236}">
                  <a16:creationId xmlns:a16="http://schemas.microsoft.com/office/drawing/2014/main" xmlns="" id="{7B6D73C7-1FE5-4E73-9D4F-C59DB1A1DC90}"/>
                </a:ext>
              </a:extLst>
            </p:cNvPr>
            <p:cNvSpPr>
              <a:spLocks/>
            </p:cNvSpPr>
            <p:nvPr/>
          </p:nvSpPr>
          <p:spPr bwMode="auto">
            <a:xfrm>
              <a:off x="-73726" y="1"/>
              <a:ext cx="9217726" cy="3451622"/>
            </a:xfrm>
            <a:custGeom>
              <a:avLst/>
              <a:gdLst>
                <a:gd name="T0" fmla="*/ 716 w 3241"/>
                <a:gd name="T1" fmla="*/ 576 h 1226"/>
                <a:gd name="T2" fmla="*/ 1936 w 3241"/>
                <a:gd name="T3" fmla="*/ 1060 h 1226"/>
                <a:gd name="T4" fmla="*/ 3241 w 3241"/>
                <a:gd name="T5" fmla="*/ 800 h 1226"/>
                <a:gd name="T6" fmla="*/ 2086 w 3241"/>
                <a:gd name="T7" fmla="*/ 966 h 1226"/>
                <a:gd name="T8" fmla="*/ 437 w 3241"/>
                <a:gd name="T9" fmla="*/ 0 h 1226"/>
                <a:gd name="T10" fmla="*/ 0 w 3241"/>
                <a:gd name="T11" fmla="*/ 0 h 1226"/>
                <a:gd name="T12" fmla="*/ 0 w 3241"/>
                <a:gd name="T13" fmla="*/ 623 h 1226"/>
                <a:gd name="T14" fmla="*/ 716 w 3241"/>
                <a:gd name="T15" fmla="*/ 576 h 1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241" h="1226">
                  <a:moveTo>
                    <a:pt x="716" y="576"/>
                  </a:moveTo>
                  <a:cubicBezTo>
                    <a:pt x="1176" y="666"/>
                    <a:pt x="1576" y="918"/>
                    <a:pt x="1936" y="1060"/>
                  </a:cubicBezTo>
                  <a:cubicBezTo>
                    <a:pt x="2292" y="1201"/>
                    <a:pt x="2839" y="1192"/>
                    <a:pt x="3241" y="800"/>
                  </a:cubicBezTo>
                  <a:cubicBezTo>
                    <a:pt x="3165" y="872"/>
                    <a:pt x="2743" y="1226"/>
                    <a:pt x="2086" y="966"/>
                  </a:cubicBezTo>
                  <a:cubicBezTo>
                    <a:pt x="1517" y="741"/>
                    <a:pt x="995" y="211"/>
                    <a:pt x="43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623"/>
                    <a:pt x="0" y="623"/>
                    <a:pt x="0" y="623"/>
                  </a:cubicBezTo>
                  <a:cubicBezTo>
                    <a:pt x="41" y="603"/>
                    <a:pt x="296" y="494"/>
                    <a:pt x="716" y="576"/>
                  </a:cubicBezTo>
                  <a:close/>
                </a:path>
              </a:pathLst>
            </a:custGeom>
            <a:solidFill>
              <a:schemeClr val="bg1"/>
            </a:solidFill>
            <a:ln w="41275" cmpd="thickThin">
              <a:gradFill flip="none" rotWithShape="1"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81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bg1"/>
                  </a:gs>
                </a:gsLst>
                <a:lin ang="5400000" scaled="1"/>
                <a:tileRect/>
              </a:gradFill>
            </a:ln>
            <a:effectLst>
              <a:outerShdw blurRad="825500" dist="457200" dir="8100000" algn="tr" rotWithShape="0">
                <a:prstClr val="black">
                  <a:alpha val="20000"/>
                </a:prstClr>
              </a:outerShdw>
            </a:effectLst>
          </p:spPr>
          <p:txBody>
            <a:bodyPr vert="horz" wrap="square" lIns="68589" tIns="34295" rIns="68589" bIns="34295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pic>
          <p:nvPicPr>
            <p:cNvPr id="9" name="Picture 3"/>
            <p:cNvPicPr>
              <a:picLocks noChangeArrowheads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855" b="99145" l="0" r="94737"/>
                      </a14:imgEffect>
                      <a14:imgEffect>
                        <a14:sharpenSoften amount="50000"/>
                      </a14:imgEffect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3404"/>
            <a:stretch/>
          </p:blipFill>
          <p:spPr bwMode="auto">
            <a:xfrm>
              <a:off x="8002184" y="1239300"/>
              <a:ext cx="243063" cy="4881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" name="Picture 18" descr="https://i.ya-webdesign.com/images/light-burst-png-2.pn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7327023" y="1483370"/>
              <a:ext cx="1816978" cy="18117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Freeform 7">
              <a:extLst>
                <a:ext uri="{FF2B5EF4-FFF2-40B4-BE49-F238E27FC236}">
                  <a16:creationId xmlns:a16="http://schemas.microsoft.com/office/drawing/2014/main" xmlns="" id="{7B6D73C7-1FE5-4E73-9D4F-C59DB1A1DC90}"/>
                </a:ext>
              </a:extLst>
            </p:cNvPr>
            <p:cNvSpPr>
              <a:spLocks/>
            </p:cNvSpPr>
            <p:nvPr/>
          </p:nvSpPr>
          <p:spPr bwMode="auto">
            <a:xfrm>
              <a:off x="-73725" y="1"/>
              <a:ext cx="9129391" cy="3377078"/>
            </a:xfrm>
            <a:custGeom>
              <a:avLst/>
              <a:gdLst>
                <a:gd name="T0" fmla="*/ 716 w 3241"/>
                <a:gd name="T1" fmla="*/ 576 h 1226"/>
                <a:gd name="T2" fmla="*/ 1936 w 3241"/>
                <a:gd name="T3" fmla="*/ 1060 h 1226"/>
                <a:gd name="T4" fmla="*/ 3241 w 3241"/>
                <a:gd name="T5" fmla="*/ 800 h 1226"/>
                <a:gd name="T6" fmla="*/ 2086 w 3241"/>
                <a:gd name="T7" fmla="*/ 966 h 1226"/>
                <a:gd name="T8" fmla="*/ 437 w 3241"/>
                <a:gd name="T9" fmla="*/ 0 h 1226"/>
                <a:gd name="T10" fmla="*/ 0 w 3241"/>
                <a:gd name="T11" fmla="*/ 0 h 1226"/>
                <a:gd name="T12" fmla="*/ 0 w 3241"/>
                <a:gd name="T13" fmla="*/ 623 h 1226"/>
                <a:gd name="T14" fmla="*/ 716 w 3241"/>
                <a:gd name="T15" fmla="*/ 576 h 1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241" h="1226">
                  <a:moveTo>
                    <a:pt x="716" y="576"/>
                  </a:moveTo>
                  <a:cubicBezTo>
                    <a:pt x="1176" y="666"/>
                    <a:pt x="1576" y="918"/>
                    <a:pt x="1936" y="1060"/>
                  </a:cubicBezTo>
                  <a:cubicBezTo>
                    <a:pt x="2292" y="1201"/>
                    <a:pt x="2839" y="1192"/>
                    <a:pt x="3241" y="800"/>
                  </a:cubicBezTo>
                  <a:cubicBezTo>
                    <a:pt x="3165" y="872"/>
                    <a:pt x="2743" y="1226"/>
                    <a:pt x="2086" y="966"/>
                  </a:cubicBezTo>
                  <a:cubicBezTo>
                    <a:pt x="1517" y="741"/>
                    <a:pt x="995" y="211"/>
                    <a:pt x="43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623"/>
                    <a:pt x="0" y="623"/>
                    <a:pt x="0" y="623"/>
                  </a:cubicBezTo>
                  <a:cubicBezTo>
                    <a:pt x="41" y="603"/>
                    <a:pt x="296" y="494"/>
                    <a:pt x="716" y="576"/>
                  </a:cubicBezTo>
                  <a:close/>
                </a:path>
              </a:pathLst>
            </a:custGeom>
            <a:solidFill>
              <a:schemeClr val="bg1"/>
            </a:solidFill>
            <a:ln w="41275" cmpd="thickThin">
              <a:noFill/>
            </a:ln>
            <a:effectLst>
              <a:outerShdw blurRad="825500" dist="457200" dir="8100000" algn="tr" rotWithShape="0">
                <a:prstClr val="black">
                  <a:alpha val="20000"/>
                </a:prstClr>
              </a:outerShdw>
            </a:effectLst>
          </p:spPr>
          <p:txBody>
            <a:bodyPr vert="horz" wrap="square" lIns="68589" tIns="34295" rIns="68589" bIns="34295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pic>
          <p:nvPicPr>
            <p:cNvPr id="12" name="Picture 3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-73725" y="-1"/>
              <a:ext cx="2081366" cy="16258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" name="Picture 2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6297909" y="5661248"/>
              <a:ext cx="2846091" cy="11967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4" name="TextBox 13"/>
          <p:cNvSpPr txBox="1"/>
          <p:nvPr/>
        </p:nvSpPr>
        <p:spPr>
          <a:xfrm>
            <a:off x="1259632" y="3027856"/>
            <a:ext cx="259228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Гродненский государственный университет имени </a:t>
            </a:r>
          </a:p>
          <a:p>
            <a:pPr algn="ctr"/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Янки Купалы</a:t>
            </a:r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9429" l="0" r="100000">
                        <a14:foregroundMark x1="93574" y1="2429" x2="93708" y2="4000"/>
                        <a14:foregroundMark x1="72557" y1="13000" x2="72557" y2="13000"/>
                        <a14:foregroundMark x1="76841" y1="16286" x2="76841" y2="16286"/>
                        <a14:foregroundMark x1="76037" y1="14714" x2="76037" y2="14714"/>
                        <a14:foregroundMark x1="76037" y1="14714" x2="76037" y2="14714"/>
                        <a14:foregroundMark x1="73360" y1="14286" x2="79384" y2="11000"/>
                        <a14:foregroundMark x1="74565" y1="9000" x2="59438" y2="27714"/>
                        <a14:foregroundMark x1="70013" y1="18143" x2="72691" y2="18429"/>
                        <a14:foregroundMark x1="69612" y1="31286" x2="90763" y2="26286"/>
                        <a14:foregroundMark x1="74565" y1="39714" x2="96252" y2="43571"/>
                        <a14:foregroundMark x1="76171" y1="49429" x2="96921" y2="58714"/>
                        <a14:foregroundMark x1="75636" y1="60143" x2="91834" y2="69429"/>
                        <a14:foregroundMark x1="71218" y1="70286" x2="76037" y2="91714"/>
                        <a14:foregroundMark x1="63052" y1="75857" x2="61580" y2="98857"/>
                        <a14:foregroundMark x1="53012" y1="79143" x2="45382" y2="99429"/>
                        <a14:foregroundMark x1="44712" y1="77857" x2="28246" y2="93714"/>
                        <a14:foregroundMark x1="35341" y1="73429" x2="14859" y2="80857"/>
                        <a14:foregroundMark x1="28514" y1="65857" x2="7631" y2="64857"/>
                        <a14:foregroundMark x1="24364" y1="55429" x2="4819" y2="47714"/>
                        <a14:foregroundMark x1="24498" y1="45857" x2="10040" y2="29286"/>
                        <a14:foregroundMark x1="27443" y1="36286" x2="19277" y2="14571"/>
                        <a14:foregroundMark x1="34672" y1="28571" x2="32129" y2="4143"/>
                        <a14:foregroundMark x1="42303" y1="23571" x2="49398" y2="714"/>
                        <a14:foregroundMark x1="16198" y1="26143" x2="16198" y2="26143"/>
                        <a14:foregroundMark x1="11379" y1="55714" x2="11379" y2="55714"/>
                        <a14:foregroundMark x1="52878" y1="1857" x2="57697" y2="24286"/>
                        <a14:foregroundMark x1="83400" y1="68286" x2="83400" y2="68286"/>
                        <a14:backgroundMark x1="32798" y1="43143" x2="32798" y2="43143"/>
                        <a14:backgroundMark x1="48862" y1="34857" x2="48862" y2="34857"/>
                        <a14:backgroundMark x1="48059" y1="32571" x2="36814" y2="46143"/>
                        <a14:backgroundMark x1="51272" y1="34714" x2="51004" y2="51571"/>
                        <a14:backgroundMark x1="55288" y1="39429" x2="55556" y2="45000"/>
                        <a14:backgroundMark x1="58233" y1="40714" x2="60910" y2="47429"/>
                        <a14:backgroundMark x1="57965" y1="41143" x2="59170" y2="33429"/>
                        <a14:backgroundMark x1="56359" y1="33143" x2="54618" y2="31143"/>
                        <a14:backgroundMark x1="44311" y1="39571" x2="45114" y2="44286"/>
                        <a14:backgroundMark x1="40964" y1="49286" x2="48728" y2="49143"/>
                        <a14:backgroundMark x1="45515" y1="41429" x2="42972" y2="44714"/>
                        <a14:backgroundMark x1="41098" y1="48857" x2="43775" y2="43143"/>
                        <a14:backgroundMark x1="41098" y1="45429" x2="43106" y2="44143"/>
                        <a14:backgroundMark x1="41098" y1="44286" x2="41633" y2="44143"/>
                        <a14:backgroundMark x1="50870" y1="46429" x2="53681" y2="48571"/>
                        <a14:backgroundMark x1="52477" y1="47857" x2="56225" y2="52571"/>
                        <a14:backgroundMark x1="58233" y1="48143" x2="58233" y2="52286"/>
                        <a14:backgroundMark x1="49799" y1="46857" x2="48996" y2="50429"/>
                        <a14:backgroundMark x1="51272" y1="50429" x2="51539" y2="53429"/>
                        <a14:backgroundMark x1="63855" y1="57571" x2="70549" y2="61857"/>
                        <a14:backgroundMark x1="66934" y1="61857" x2="66934" y2="61857"/>
                        <a14:backgroundMark x1="63454" y1="41000" x2="63454" y2="41000"/>
                        <a14:backgroundMark x1="62383" y1="36286" x2="62383" y2="36286"/>
                        <a14:backgroundMark x1="61580" y1="32429" x2="61580" y2="32429"/>
                        <a14:backgroundMark x1="60643" y1="30714" x2="60643" y2="30714"/>
                        <a14:backgroundMark x1="59973" y1="24714" x2="59973" y2="24714"/>
                        <a14:backgroundMark x1="60643" y1="21571" x2="60643" y2="21571"/>
                        <a14:backgroundMark x1="59036" y1="24143" x2="59036" y2="24143"/>
                        <a14:backgroundMark x1="45114" y1="47429" x2="45114" y2="47429"/>
                        <a14:backgroundMark x1="45248" y1="45286" x2="53414" y2="51714"/>
                        <a14:backgroundMark x1="53146" y1="53000" x2="48059" y2="47857"/>
                        <a14:backgroundMark x1="49398" y1="50429" x2="51539" y2="50429"/>
                        <a14:backgroundMark x1="53280" y1="52571" x2="51406" y2="50429"/>
                        <a14:backgroundMark x1="41232" y1="42857" x2="42704" y2="44143"/>
                        <a14:backgroundMark x1="44043" y1="45857" x2="43775" y2="44714"/>
                        <a14:backgroundMark x1="46319" y1="47000" x2="47791" y2="47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726" y="1483369"/>
            <a:ext cx="5184576" cy="4858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4954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/>
          <p:cNvGrpSpPr/>
          <p:nvPr/>
        </p:nvGrpSpPr>
        <p:grpSpPr>
          <a:xfrm>
            <a:off x="49171" y="96094"/>
            <a:ext cx="9144000" cy="6813377"/>
            <a:chOff x="0" y="-1"/>
            <a:chExt cx="9144000" cy="6813377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0" y="-1"/>
              <a:ext cx="9144000" cy="843559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9" tIns="34295" rIns="68589" bIns="34295" spcCol="0" rtlCol="0" anchor="ctr"/>
            <a:lstStyle/>
            <a:p>
              <a:pPr algn="ctr"/>
              <a:endParaRPr lang="ru-RU"/>
            </a:p>
          </p:txBody>
        </p:sp>
        <p:pic>
          <p:nvPicPr>
            <p:cNvPr id="16" name="Picture 18" descr="https://i.ya-webdesign.com/images/light-burst-png-2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18305342">
              <a:off x="7516484" y="220561"/>
              <a:ext cx="683568" cy="11675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7" name="Группа 16"/>
            <p:cNvGrpSpPr/>
            <p:nvPr/>
          </p:nvGrpSpPr>
          <p:grpSpPr>
            <a:xfrm>
              <a:off x="0" y="6561376"/>
              <a:ext cx="9143999" cy="252000"/>
              <a:chOff x="0" y="6561376"/>
              <a:chExt cx="9143999" cy="252000"/>
            </a:xfrm>
          </p:grpSpPr>
          <p:pic>
            <p:nvPicPr>
              <p:cNvPr id="22" name="Picture 2" descr="Купить Расписание ГРГУ — Microsoft Store (ru-BY)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7000" b="96333" l="2000" r="95000">
                            <a14:foregroundMark x1="20000" y1="17333" x2="56667" y2="46667"/>
                            <a14:foregroundMark x1="84667" y1="17000" x2="37000" y2="62000"/>
                            <a14:foregroundMark x1="19000" y1="19000" x2="76333" y2="19667"/>
                            <a14:foregroundMark x1="13667" y1="15000" x2="33667" y2="45000"/>
                            <a14:foregroundMark x1="31333" y1="53333" x2="43333" y2="73667"/>
                            <a14:foregroundMark x1="45333" y1="76667" x2="77667" y2="29000"/>
                            <a14:foregroundMark x1="36000" y1="30667" x2="74333" y2="33667"/>
                          </a14:backgroundRemoval>
                        </a14:imgEffect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  <a14:imgEffect>
                          <a14:brightnessContrast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02800" y="6561376"/>
                <a:ext cx="252000" cy="252000"/>
              </a:xfrm>
              <a:prstGeom prst="rect">
                <a:avLst/>
              </a:prstGeom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3" name="TextBox 22"/>
              <p:cNvSpPr txBox="1"/>
              <p:nvPr/>
            </p:nvSpPr>
            <p:spPr>
              <a:xfrm>
                <a:off x="0" y="6597932"/>
                <a:ext cx="9143999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800" dirty="0">
                    <a:solidFill>
                      <a:srgbClr val="002060"/>
                    </a:solidFill>
                    <a:latin typeface="Segoe UI Light" pitchFamily="34" charset="0"/>
                    <a:cs typeface="Segoe UI Light" pitchFamily="34" charset="0"/>
                  </a:rPr>
                  <a:t>Гродненский государственный      университет имени Янки Купалы</a:t>
                </a:r>
              </a:p>
            </p:txBody>
          </p:sp>
        </p:grpSp>
        <p:pic>
          <p:nvPicPr>
            <p:cNvPr id="19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5854" y="1"/>
              <a:ext cx="2238146" cy="8435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71" y="122091"/>
            <a:ext cx="1036637" cy="817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085808" y="209807"/>
            <a:ext cx="497924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000" dirty="0" smtClean="0">
                <a:ln w="1016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Impact" pitchFamily="34" charset="0"/>
                <a:cs typeface="Times New Roman" panose="02020603050405020304" pitchFamily="18" charset="0"/>
              </a:rPr>
              <a:t>Встреча с </a:t>
            </a:r>
            <a:r>
              <a:rPr lang="ru-RU" sz="2000" dirty="0">
                <a:ln w="1016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Impact" pitchFamily="34" charset="0"/>
                <a:cs typeface="Times New Roman" panose="02020603050405020304" pitchFamily="18" charset="0"/>
              </a:rPr>
              <a:t>экологической общественности </a:t>
            </a:r>
            <a:endParaRPr lang="ru-RU" sz="2000" dirty="0" smtClean="0">
              <a:ln w="10160">
                <a:solidFill>
                  <a:prstClr val="white"/>
                </a:solidFill>
                <a:prstDash val="solid"/>
              </a:ln>
              <a:solidFill>
                <a:prstClr val="white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Impact" pitchFamily="34" charset="0"/>
              <a:cs typeface="Times New Roman" panose="02020603050405020304" pitchFamily="18" charset="0"/>
            </a:endParaRPr>
          </a:p>
          <a:p>
            <a:pPr lvl="0"/>
            <a:r>
              <a:rPr lang="ru-RU" sz="2000" dirty="0" err="1" smtClean="0">
                <a:ln w="1016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Impact" pitchFamily="34" charset="0"/>
                <a:cs typeface="Times New Roman" panose="02020603050405020304" pitchFamily="18" charset="0"/>
              </a:rPr>
              <a:t>Гродненщины</a:t>
            </a:r>
            <a:r>
              <a:rPr lang="ru-RU" sz="2000" dirty="0" smtClean="0">
                <a:ln w="1016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Impact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n w="1016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Impact" pitchFamily="34" charset="0"/>
                <a:cs typeface="Times New Roman" panose="02020603050405020304" pitchFamily="18" charset="0"/>
              </a:rPr>
              <a:t>в заказнике </a:t>
            </a:r>
            <a:r>
              <a:rPr lang="ru-RU" sz="2000" dirty="0" err="1">
                <a:ln w="1016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Impact" pitchFamily="34" charset="0"/>
                <a:cs typeface="Times New Roman" panose="02020603050405020304" pitchFamily="18" charset="0"/>
              </a:rPr>
              <a:t>Озеры</a:t>
            </a:r>
            <a:endParaRPr lang="ru-RU" sz="2000" dirty="0" smtClean="0">
              <a:ln w="10160">
                <a:solidFill>
                  <a:prstClr val="white"/>
                </a:solidFill>
                <a:prstDash val="solid"/>
              </a:ln>
              <a:solidFill>
                <a:prstClr val="white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Impact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203848" y="1052736"/>
            <a:ext cx="558011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В визит-центре </a:t>
            </a:r>
            <a:r>
              <a:rPr lang="ru-RU" dirty="0"/>
              <a:t>Республиканского ландшафтного заказника «</a:t>
            </a:r>
            <a:r>
              <a:rPr lang="ru-RU" dirty="0" err="1"/>
              <a:t>Озеры</a:t>
            </a:r>
            <a:r>
              <a:rPr lang="ru-RU" dirty="0"/>
              <a:t>» состоялось заседание общественного координационного экологического совета при Гродненском областном комитете природных ресурсов и охраны окружающей среды.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203848" y="2564904"/>
            <a:ext cx="57241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На заседании с докладами по охраняемым видам растений, а также по вопросам паспортов и охранных обязательств выступил доктор биологических наук, заведующий кафедрой </a:t>
            </a:r>
            <a:r>
              <a:rPr lang="ru-RU" dirty="0" smtClean="0"/>
              <a:t>ботаники.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203848" y="3789040"/>
            <a:ext cx="558368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Во время заседания рассматривались вопросы перспектив развития и продвижения экологического туризма, сложностей и особенностей выявления охраняемых растений и животных, редких и типичных биотопов, их паспортизации, инвентаризации и повторной проверки.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1052736"/>
            <a:ext cx="2520279" cy="1890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911" y="3068960"/>
            <a:ext cx="2479897" cy="16532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633" y="4869160"/>
            <a:ext cx="2536551" cy="16910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238252" y="5543366"/>
            <a:ext cx="568972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https://www.grsu.by/component/k2/item/46549-zaveduyushchij-kafedroj-botaniki-prinyal-uchastie-vo-vstreche-ekologicheskoj-obshchestvennosti-grodnenshchiny-v-zakaznike-ozery.html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34305754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/>
          <p:cNvGrpSpPr/>
          <p:nvPr/>
        </p:nvGrpSpPr>
        <p:grpSpPr>
          <a:xfrm>
            <a:off x="49171" y="96094"/>
            <a:ext cx="9144000" cy="6813377"/>
            <a:chOff x="0" y="-1"/>
            <a:chExt cx="9144000" cy="6813377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0" y="-1"/>
              <a:ext cx="9144000" cy="843559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9" tIns="34295" rIns="68589" bIns="34295" spcCol="0" rtlCol="0" anchor="ctr"/>
            <a:lstStyle/>
            <a:p>
              <a:pPr algn="ctr"/>
              <a:endParaRPr lang="ru-RU"/>
            </a:p>
          </p:txBody>
        </p:sp>
        <p:pic>
          <p:nvPicPr>
            <p:cNvPr id="16" name="Picture 18" descr="https://i.ya-webdesign.com/images/light-burst-png-2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18305342">
              <a:off x="7516484" y="220561"/>
              <a:ext cx="683568" cy="11675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7" name="Группа 16"/>
            <p:cNvGrpSpPr/>
            <p:nvPr/>
          </p:nvGrpSpPr>
          <p:grpSpPr>
            <a:xfrm>
              <a:off x="0" y="6561376"/>
              <a:ext cx="9143999" cy="252000"/>
              <a:chOff x="0" y="6561376"/>
              <a:chExt cx="9143999" cy="252000"/>
            </a:xfrm>
          </p:grpSpPr>
          <p:pic>
            <p:nvPicPr>
              <p:cNvPr id="22" name="Picture 2" descr="Купить Расписание ГРГУ — Microsoft Store (ru-BY)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7000" b="96333" l="2000" r="95000">
                            <a14:foregroundMark x1="20000" y1="17333" x2="56667" y2="46667"/>
                            <a14:foregroundMark x1="84667" y1="17000" x2="37000" y2="62000"/>
                            <a14:foregroundMark x1="19000" y1="19000" x2="76333" y2="19667"/>
                            <a14:foregroundMark x1="13667" y1="15000" x2="33667" y2="45000"/>
                            <a14:foregroundMark x1="31333" y1="53333" x2="43333" y2="73667"/>
                            <a14:foregroundMark x1="45333" y1="76667" x2="77667" y2="29000"/>
                            <a14:foregroundMark x1="36000" y1="30667" x2="74333" y2="33667"/>
                          </a14:backgroundRemoval>
                        </a14:imgEffect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  <a14:imgEffect>
                          <a14:brightnessContrast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02800" y="6561376"/>
                <a:ext cx="252000" cy="252000"/>
              </a:xfrm>
              <a:prstGeom prst="rect">
                <a:avLst/>
              </a:prstGeom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3" name="TextBox 22"/>
              <p:cNvSpPr txBox="1"/>
              <p:nvPr/>
            </p:nvSpPr>
            <p:spPr>
              <a:xfrm>
                <a:off x="0" y="6597932"/>
                <a:ext cx="9143999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800" dirty="0">
                    <a:solidFill>
                      <a:srgbClr val="002060"/>
                    </a:solidFill>
                    <a:latin typeface="Segoe UI Light" pitchFamily="34" charset="0"/>
                    <a:cs typeface="Segoe UI Light" pitchFamily="34" charset="0"/>
                  </a:rPr>
                  <a:t>Гродненский государственный      университет имени Янки Купалы</a:t>
                </a:r>
              </a:p>
            </p:txBody>
          </p:sp>
        </p:grpSp>
        <p:pic>
          <p:nvPicPr>
            <p:cNvPr id="19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5854" y="1"/>
              <a:ext cx="2238146" cy="8435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71" y="122091"/>
            <a:ext cx="1036637" cy="817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085808" y="209807"/>
            <a:ext cx="680346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000" dirty="0" err="1">
                <a:ln w="1016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Impact" pitchFamily="34" charset="0"/>
                <a:cs typeface="Times New Roman" panose="02020603050405020304" pitchFamily="18" charset="0"/>
              </a:rPr>
              <a:t>Купаловцы</a:t>
            </a:r>
            <a:r>
              <a:rPr lang="ru-RU" sz="2000" dirty="0">
                <a:ln w="1016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Impact" pitchFamily="34" charset="0"/>
                <a:cs typeface="Times New Roman" panose="02020603050405020304" pitchFamily="18" charset="0"/>
              </a:rPr>
              <a:t> приняли участие в работе </a:t>
            </a:r>
            <a:endParaRPr lang="ru-RU" sz="2000" dirty="0" smtClean="0">
              <a:ln w="10160">
                <a:solidFill>
                  <a:prstClr val="white"/>
                </a:solidFill>
                <a:prstDash val="solid"/>
              </a:ln>
              <a:solidFill>
                <a:prstClr val="white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Impact" pitchFamily="34" charset="0"/>
              <a:cs typeface="Times New Roman" panose="02020603050405020304" pitchFamily="18" charset="0"/>
            </a:endParaRPr>
          </a:p>
          <a:p>
            <a:pPr lvl="0"/>
            <a:r>
              <a:rPr lang="ru-RU" sz="2000" dirty="0" smtClean="0">
                <a:ln w="1016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Impact" pitchFamily="34" charset="0"/>
                <a:cs typeface="Times New Roman" panose="02020603050405020304" pitchFamily="18" charset="0"/>
              </a:rPr>
              <a:t>IV </a:t>
            </a:r>
            <a:r>
              <a:rPr lang="ru-RU" sz="2000" dirty="0">
                <a:ln w="1016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Impact" pitchFamily="34" charset="0"/>
                <a:cs typeface="Times New Roman" panose="02020603050405020304" pitchFamily="18" charset="0"/>
              </a:rPr>
              <a:t>Международного Конгресса «Наука, питание и здоровье»</a:t>
            </a:r>
            <a:endParaRPr lang="ru-RU" sz="2000" dirty="0" smtClean="0">
              <a:ln w="10160">
                <a:solidFill>
                  <a:prstClr val="white"/>
                </a:solidFill>
                <a:prstDash val="solid"/>
              </a:ln>
              <a:solidFill>
                <a:prstClr val="white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Impact" pitchFamily="34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770" y="1196752"/>
            <a:ext cx="3505572" cy="2337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067944" y="1052736"/>
            <a:ext cx="486003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В Национальной </a:t>
            </a:r>
            <a:r>
              <a:rPr lang="ru-RU" dirty="0"/>
              <a:t>академии наук Беларуси состоялось открытие IV Международного конгресса «Наука, питание и здоровье», </a:t>
            </a:r>
            <a:r>
              <a:rPr lang="ru-RU" dirty="0" smtClean="0"/>
              <a:t>организованного Научно-практическим </a:t>
            </a:r>
            <a:r>
              <a:rPr lang="ru-RU" dirty="0"/>
              <a:t>центром Национальной академии наук Беларуси по продовольствию.</a:t>
            </a:r>
          </a:p>
          <a:p>
            <a:pPr algn="just"/>
            <a:r>
              <a:rPr lang="ru-RU" dirty="0" smtClean="0"/>
              <a:t>В </a:t>
            </a:r>
            <a:r>
              <a:rPr lang="ru-RU" dirty="0"/>
              <a:t>работе Конгресса приняли участие доцент кафедры технологии, физиологии и гигиены питания </a:t>
            </a:r>
            <a:r>
              <a:rPr lang="ru-RU" dirty="0" smtClean="0"/>
              <a:t>и </a:t>
            </a:r>
            <a:r>
              <a:rPr lang="ru-RU" dirty="0"/>
              <a:t>старший преподаватель кафедры технологии, физиологии и гигиены </a:t>
            </a:r>
            <a:r>
              <a:rPr lang="ru-RU" dirty="0" smtClean="0"/>
              <a:t>питания. 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139952" y="3861048"/>
            <a:ext cx="4770884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В рамках работы Конгресса </a:t>
            </a:r>
            <a:r>
              <a:rPr lang="ru-RU" dirty="0" smtClean="0"/>
              <a:t>участники </a:t>
            </a:r>
            <a:r>
              <a:rPr lang="ru-RU" dirty="0"/>
              <a:t>из Республики Беларусь и Российской Федерации обсуждали вопросы питания как составляющей здоровья человека, медицинские, социальные и духовные аспекты правильного питания населения, диетологию. Подняли тему оценки детского питания, ожирения, аллергических реакцией, функциональных расстройств.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92770" y="3950116"/>
            <a:ext cx="350557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https://www.grsu.by/component/k2/item/46591-kupalovtsy-prinyali-uchastie-v-rabote-iv-mezhdunarodnogo-kongressa-nauka-pitanie-i-zdorove.html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34305754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/>
          <p:cNvGrpSpPr/>
          <p:nvPr/>
        </p:nvGrpSpPr>
        <p:grpSpPr>
          <a:xfrm>
            <a:off x="49171" y="96094"/>
            <a:ext cx="9144000" cy="6813377"/>
            <a:chOff x="0" y="-1"/>
            <a:chExt cx="9144000" cy="6813377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0" y="-1"/>
              <a:ext cx="9144000" cy="843559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9" tIns="34295" rIns="68589" bIns="34295" spcCol="0" rtlCol="0" anchor="ctr"/>
            <a:lstStyle/>
            <a:p>
              <a:pPr algn="ctr"/>
              <a:endParaRPr lang="ru-RU"/>
            </a:p>
          </p:txBody>
        </p:sp>
        <p:pic>
          <p:nvPicPr>
            <p:cNvPr id="16" name="Picture 18" descr="https://i.ya-webdesign.com/images/light-burst-png-2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18305342">
              <a:off x="7516484" y="220561"/>
              <a:ext cx="683568" cy="11675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7" name="Группа 16"/>
            <p:cNvGrpSpPr/>
            <p:nvPr/>
          </p:nvGrpSpPr>
          <p:grpSpPr>
            <a:xfrm>
              <a:off x="0" y="6561376"/>
              <a:ext cx="9143999" cy="252000"/>
              <a:chOff x="0" y="6561376"/>
              <a:chExt cx="9143999" cy="252000"/>
            </a:xfrm>
          </p:grpSpPr>
          <p:pic>
            <p:nvPicPr>
              <p:cNvPr id="22" name="Picture 2" descr="Купить Расписание ГРГУ — Microsoft Store (ru-BY)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7000" b="96333" l="2000" r="95000">
                            <a14:foregroundMark x1="20000" y1="17333" x2="56667" y2="46667"/>
                            <a14:foregroundMark x1="84667" y1="17000" x2="37000" y2="62000"/>
                            <a14:foregroundMark x1="19000" y1="19000" x2="76333" y2="19667"/>
                            <a14:foregroundMark x1="13667" y1="15000" x2="33667" y2="45000"/>
                            <a14:foregroundMark x1="31333" y1="53333" x2="43333" y2="73667"/>
                            <a14:foregroundMark x1="45333" y1="76667" x2="77667" y2="29000"/>
                            <a14:foregroundMark x1="36000" y1="30667" x2="74333" y2="33667"/>
                          </a14:backgroundRemoval>
                        </a14:imgEffect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  <a14:imgEffect>
                          <a14:brightnessContrast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02800" y="6561376"/>
                <a:ext cx="252000" cy="252000"/>
              </a:xfrm>
              <a:prstGeom prst="rect">
                <a:avLst/>
              </a:prstGeom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3" name="TextBox 22"/>
              <p:cNvSpPr txBox="1"/>
              <p:nvPr/>
            </p:nvSpPr>
            <p:spPr>
              <a:xfrm>
                <a:off x="0" y="6597932"/>
                <a:ext cx="9143999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800" dirty="0">
                    <a:solidFill>
                      <a:srgbClr val="002060"/>
                    </a:solidFill>
                    <a:latin typeface="Segoe UI Light" pitchFamily="34" charset="0"/>
                    <a:cs typeface="Segoe UI Light" pitchFamily="34" charset="0"/>
                  </a:rPr>
                  <a:t>Гродненский государственный      университет имени Янки Купалы</a:t>
                </a:r>
              </a:p>
            </p:txBody>
          </p:sp>
        </p:grpSp>
        <p:pic>
          <p:nvPicPr>
            <p:cNvPr id="19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5854" y="1"/>
              <a:ext cx="2238146" cy="8435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71" y="122091"/>
            <a:ext cx="1036637" cy="817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085808" y="209807"/>
            <a:ext cx="587693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000" dirty="0" err="1">
                <a:ln w="1016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Impact" pitchFamily="34" charset="0"/>
                <a:cs typeface="Times New Roman" panose="02020603050405020304" pitchFamily="18" charset="0"/>
              </a:rPr>
              <a:t>Купаловец</a:t>
            </a:r>
            <a:r>
              <a:rPr lang="ru-RU" sz="2000" dirty="0">
                <a:ln w="1016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Impact" pitchFamily="34" charset="0"/>
                <a:cs typeface="Times New Roman" panose="02020603050405020304" pitchFamily="18" charset="0"/>
              </a:rPr>
              <a:t> выступил экспертом в «зеленом деле</a:t>
            </a:r>
            <a:r>
              <a:rPr lang="ru-RU" sz="2000" dirty="0" smtClean="0">
                <a:ln w="1016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Impact" pitchFamily="34" charset="0"/>
                <a:cs typeface="Times New Roman" panose="02020603050405020304" pitchFamily="18" charset="0"/>
              </a:rPr>
              <a:t>», </a:t>
            </a:r>
          </a:p>
          <a:p>
            <a:pPr lvl="0"/>
            <a:r>
              <a:rPr lang="ru-RU" sz="2000" dirty="0" smtClean="0">
                <a:ln w="1016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Impact" pitchFamily="34" charset="0"/>
                <a:cs typeface="Times New Roman" panose="02020603050405020304" pitchFamily="18" charset="0"/>
              </a:rPr>
              <a:t>приняли </a:t>
            </a:r>
            <a:r>
              <a:rPr lang="ru-RU" sz="2000" dirty="0">
                <a:ln w="1016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Impact" pitchFamily="34" charset="0"/>
                <a:cs typeface="Times New Roman" panose="02020603050405020304" pitchFamily="18" charset="0"/>
              </a:rPr>
              <a:t>участие в Республиканском семинаре</a:t>
            </a:r>
            <a:endParaRPr lang="ru-RU" sz="2000" dirty="0" smtClean="0">
              <a:ln w="10160">
                <a:solidFill>
                  <a:prstClr val="white"/>
                </a:solidFill>
                <a:prstDash val="solid"/>
              </a:ln>
              <a:solidFill>
                <a:prstClr val="white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Impact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817397" y="1052736"/>
            <a:ext cx="514709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/>
              <a:t>Старший преподаватель факультета биологии и экологии </a:t>
            </a:r>
            <a:r>
              <a:rPr lang="ru-RU" b="1" dirty="0" smtClean="0"/>
              <a:t>объяснила </a:t>
            </a:r>
            <a:r>
              <a:rPr lang="ru-RU" b="1" dirty="0"/>
              <a:t>происхождение зеленого цвета воды на озере Юбилейном под Гродно.</a:t>
            </a:r>
          </a:p>
          <a:p>
            <a:pPr algn="just"/>
            <a:r>
              <a:rPr lang="ru-RU" dirty="0" smtClean="0"/>
              <a:t>Доценты</a:t>
            </a:r>
            <a:r>
              <a:rPr lang="ru-RU" dirty="0"/>
              <a:t>, преподаватели, младшие научные сотрудники и студенты </a:t>
            </a:r>
            <a:r>
              <a:rPr lang="ru-RU" dirty="0" err="1"/>
              <a:t>Купаловского</a:t>
            </a:r>
            <a:r>
              <a:rPr lang="ru-RU" dirty="0"/>
              <a:t> университета выступают экспертами в различных сферах жизнедеятельности общества. Так, старший преподаватель кафедры ботаники </a:t>
            </a:r>
            <a:r>
              <a:rPr lang="ru-RU" dirty="0" smtClean="0"/>
              <a:t>рассказала</a:t>
            </a:r>
            <a:r>
              <a:rPr lang="ru-RU" dirty="0"/>
              <a:t>, с чем связано «зеленое» явление на Юбилейном </a:t>
            </a:r>
            <a:r>
              <a:rPr lang="ru-RU" dirty="0" smtClean="0"/>
              <a:t>озере.</a:t>
            </a:r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849" y="1197918"/>
            <a:ext cx="3167055" cy="1899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67489" y="3212976"/>
            <a:ext cx="324990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https://www.grsu.by/component/k2/item/46866-kupalovets-vystupil-ekspertom-v-zelenom-dele-dobavleno-video.html</a:t>
            </a:r>
            <a:endParaRPr lang="ru-RU" sz="1400" dirty="0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2374" y="3717032"/>
            <a:ext cx="3062114" cy="20414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540848" y="3970680"/>
            <a:ext cx="5361525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Сотрудники кафедры экологии </a:t>
            </a:r>
            <a:r>
              <a:rPr lang="ru-RU" dirty="0" smtClean="0"/>
              <a:t>приняли </a:t>
            </a:r>
            <a:r>
              <a:rPr lang="ru-RU" dirty="0"/>
              <a:t>участие в </a:t>
            </a:r>
            <a:r>
              <a:rPr lang="ru-RU" b="1" dirty="0"/>
              <a:t>Республиканском семинаре «Повышение осведомленности гражданского общества по вопросам охраны окружающей среды для достижения целей устойчивого развития» </a:t>
            </a:r>
            <a:r>
              <a:rPr lang="ru-RU" dirty="0"/>
              <a:t>на базе Республиканского центра государственной экспертизы, подготовки, повышения квалификации и переподготовки кадров Министерства природных ресурсов и охраны окружающей среды.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5902374" y="5860141"/>
            <a:ext cx="306211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https://www.grsu.by/component/k2/item/48479-kupalovtsy-prinyali-uchastie-v-respublikanskom-seminare.html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34305754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/>
          <p:cNvGrpSpPr/>
          <p:nvPr/>
        </p:nvGrpSpPr>
        <p:grpSpPr>
          <a:xfrm>
            <a:off x="49171" y="96094"/>
            <a:ext cx="9144000" cy="6813377"/>
            <a:chOff x="0" y="-1"/>
            <a:chExt cx="9144000" cy="6813377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0" y="-1"/>
              <a:ext cx="9144000" cy="843559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9" tIns="34295" rIns="68589" bIns="34295" spcCol="0" rtlCol="0" anchor="ctr"/>
            <a:lstStyle/>
            <a:p>
              <a:pPr algn="ctr"/>
              <a:endParaRPr lang="ru-RU"/>
            </a:p>
          </p:txBody>
        </p:sp>
        <p:pic>
          <p:nvPicPr>
            <p:cNvPr id="16" name="Picture 18" descr="https://i.ya-webdesign.com/images/light-burst-png-2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18305342">
              <a:off x="7516484" y="220561"/>
              <a:ext cx="683568" cy="11675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7" name="Группа 16"/>
            <p:cNvGrpSpPr/>
            <p:nvPr/>
          </p:nvGrpSpPr>
          <p:grpSpPr>
            <a:xfrm>
              <a:off x="0" y="6561376"/>
              <a:ext cx="9143999" cy="252000"/>
              <a:chOff x="0" y="6561376"/>
              <a:chExt cx="9143999" cy="252000"/>
            </a:xfrm>
          </p:grpSpPr>
          <p:pic>
            <p:nvPicPr>
              <p:cNvPr id="22" name="Picture 2" descr="Купить Расписание ГРГУ — Microsoft Store (ru-BY)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7000" b="96333" l="2000" r="95000">
                            <a14:foregroundMark x1="20000" y1="17333" x2="56667" y2="46667"/>
                            <a14:foregroundMark x1="84667" y1="17000" x2="37000" y2="62000"/>
                            <a14:foregroundMark x1="19000" y1="19000" x2="76333" y2="19667"/>
                            <a14:foregroundMark x1="13667" y1="15000" x2="33667" y2="45000"/>
                            <a14:foregroundMark x1="31333" y1="53333" x2="43333" y2="73667"/>
                            <a14:foregroundMark x1="45333" y1="76667" x2="77667" y2="29000"/>
                            <a14:foregroundMark x1="36000" y1="30667" x2="74333" y2="33667"/>
                          </a14:backgroundRemoval>
                        </a14:imgEffect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  <a14:imgEffect>
                          <a14:brightnessContrast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02800" y="6561376"/>
                <a:ext cx="252000" cy="252000"/>
              </a:xfrm>
              <a:prstGeom prst="rect">
                <a:avLst/>
              </a:prstGeom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3" name="TextBox 22"/>
              <p:cNvSpPr txBox="1"/>
              <p:nvPr/>
            </p:nvSpPr>
            <p:spPr>
              <a:xfrm>
                <a:off x="0" y="6597932"/>
                <a:ext cx="9143999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800" dirty="0">
                    <a:solidFill>
                      <a:srgbClr val="002060"/>
                    </a:solidFill>
                    <a:latin typeface="Segoe UI Light" pitchFamily="34" charset="0"/>
                    <a:cs typeface="Segoe UI Light" pitchFamily="34" charset="0"/>
                  </a:rPr>
                  <a:t>Гродненский государственный      университет имени Янки Купалы</a:t>
                </a:r>
              </a:p>
            </p:txBody>
          </p:sp>
        </p:grpSp>
        <p:pic>
          <p:nvPicPr>
            <p:cNvPr id="19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5854" y="1"/>
              <a:ext cx="2238146" cy="8435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71" y="122091"/>
            <a:ext cx="1036637" cy="817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085808" y="209807"/>
            <a:ext cx="537358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000" dirty="0" err="1">
                <a:ln w="1016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Impact" pitchFamily="34" charset="0"/>
                <a:cs typeface="Times New Roman" panose="02020603050405020304" pitchFamily="18" charset="0"/>
              </a:rPr>
              <a:t>Купаловцы</a:t>
            </a:r>
            <a:r>
              <a:rPr lang="ru-RU" sz="2000" dirty="0">
                <a:ln w="1016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Impact" pitchFamily="34" charset="0"/>
                <a:cs typeface="Times New Roman" panose="02020603050405020304" pitchFamily="18" charset="0"/>
              </a:rPr>
              <a:t> провели эколого-патриотическую </a:t>
            </a:r>
            <a:endParaRPr lang="ru-RU" sz="2000" dirty="0" smtClean="0">
              <a:ln w="10160">
                <a:solidFill>
                  <a:prstClr val="white"/>
                </a:solidFill>
                <a:prstDash val="solid"/>
              </a:ln>
              <a:solidFill>
                <a:prstClr val="white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Impact" pitchFamily="34" charset="0"/>
              <a:cs typeface="Times New Roman" panose="02020603050405020304" pitchFamily="18" charset="0"/>
            </a:endParaRPr>
          </a:p>
          <a:p>
            <a:pPr lvl="0"/>
            <a:r>
              <a:rPr lang="ru-RU" sz="2000" dirty="0" smtClean="0">
                <a:ln w="1016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Impact" pitchFamily="34" charset="0"/>
                <a:cs typeface="Times New Roman" panose="02020603050405020304" pitchFamily="18" charset="0"/>
              </a:rPr>
              <a:t>экскурсию </a:t>
            </a:r>
            <a:r>
              <a:rPr lang="ru-RU" sz="2000" dirty="0">
                <a:ln w="1016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Impact" pitchFamily="34" charset="0"/>
                <a:cs typeface="Times New Roman" panose="02020603050405020304" pitchFamily="18" charset="0"/>
              </a:rPr>
              <a:t>по местам великих подвигов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53965"/>
            <a:ext cx="3417423" cy="25630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05064"/>
            <a:ext cx="3433564" cy="2289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009611" y="5085184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1400" dirty="0"/>
              <a:t>https://www.grsu.by/component/k2/item/46899-kupalovtsy-proveli-ekologo-patrioticheskuyu-ekskursiyu-po-mestam-velikikh-podvigov.html</a:t>
            </a:r>
            <a:endParaRPr lang="ru-RU" sz="14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009610" y="1166843"/>
            <a:ext cx="4738853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Факультет биологии и экологии совместно с факультетом истории, коммуникации и туризма провели необычную и уникальную в Беларуси эколого-патриотическую экскурсию по местам великих подвигов наших предков на форты Гродненской крепости.</a:t>
            </a:r>
          </a:p>
          <a:p>
            <a:pPr algn="just"/>
            <a:r>
              <a:rPr lang="ru-RU" dirty="0" smtClean="0"/>
              <a:t>Студенты </a:t>
            </a:r>
            <a:r>
              <a:rPr lang="ru-RU" dirty="0"/>
              <a:t>1 и 2 курсов совместно с преподавателем кафедры ботаники </a:t>
            </a:r>
            <a:r>
              <a:rPr lang="ru-RU" dirty="0" smtClean="0"/>
              <a:t>и </a:t>
            </a:r>
            <a:r>
              <a:rPr lang="ru-RU" dirty="0"/>
              <a:t>с преподавателем кафедры истории Беларуси, археологии и специальных исторических дисциплин </a:t>
            </a:r>
            <a:r>
              <a:rPr lang="ru-RU" dirty="0" smtClean="0"/>
              <a:t>рассмотрели </a:t>
            </a:r>
            <a:r>
              <a:rPr lang="ru-RU" dirty="0"/>
              <a:t>историческую и ботаническую ценность фортификаций. </a:t>
            </a:r>
          </a:p>
        </p:txBody>
      </p:sp>
    </p:spTree>
    <p:extLst>
      <p:ext uri="{BB962C8B-B14F-4D97-AF65-F5344CB8AC3E}">
        <p14:creationId xmlns:p14="http://schemas.microsoft.com/office/powerpoint/2010/main" val="34305754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/>
          <p:cNvGrpSpPr/>
          <p:nvPr/>
        </p:nvGrpSpPr>
        <p:grpSpPr>
          <a:xfrm>
            <a:off x="49171" y="96094"/>
            <a:ext cx="9144000" cy="6813377"/>
            <a:chOff x="0" y="-1"/>
            <a:chExt cx="9144000" cy="6813377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0" y="-1"/>
              <a:ext cx="9144000" cy="843559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9" tIns="34295" rIns="68589" bIns="34295" spcCol="0" rtlCol="0" anchor="ctr"/>
            <a:lstStyle/>
            <a:p>
              <a:pPr algn="ctr"/>
              <a:endParaRPr lang="ru-RU"/>
            </a:p>
          </p:txBody>
        </p:sp>
        <p:pic>
          <p:nvPicPr>
            <p:cNvPr id="16" name="Picture 18" descr="https://i.ya-webdesign.com/images/light-burst-png-2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18305342">
              <a:off x="7516484" y="220561"/>
              <a:ext cx="683568" cy="11675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7" name="Группа 16"/>
            <p:cNvGrpSpPr/>
            <p:nvPr/>
          </p:nvGrpSpPr>
          <p:grpSpPr>
            <a:xfrm>
              <a:off x="0" y="6561376"/>
              <a:ext cx="9143999" cy="252000"/>
              <a:chOff x="0" y="6561376"/>
              <a:chExt cx="9143999" cy="252000"/>
            </a:xfrm>
          </p:grpSpPr>
          <p:pic>
            <p:nvPicPr>
              <p:cNvPr id="22" name="Picture 2" descr="Купить Расписание ГРГУ — Microsoft Store (ru-BY)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7000" b="96333" l="2000" r="95000">
                            <a14:foregroundMark x1="20000" y1="17333" x2="56667" y2="46667"/>
                            <a14:foregroundMark x1="84667" y1="17000" x2="37000" y2="62000"/>
                            <a14:foregroundMark x1="19000" y1="19000" x2="76333" y2="19667"/>
                            <a14:foregroundMark x1="13667" y1="15000" x2="33667" y2="45000"/>
                            <a14:foregroundMark x1="31333" y1="53333" x2="43333" y2="73667"/>
                            <a14:foregroundMark x1="45333" y1="76667" x2="77667" y2="29000"/>
                            <a14:foregroundMark x1="36000" y1="30667" x2="74333" y2="33667"/>
                          </a14:backgroundRemoval>
                        </a14:imgEffect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  <a14:imgEffect>
                          <a14:brightnessContrast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02800" y="6561376"/>
                <a:ext cx="252000" cy="252000"/>
              </a:xfrm>
              <a:prstGeom prst="rect">
                <a:avLst/>
              </a:prstGeom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3" name="TextBox 22"/>
              <p:cNvSpPr txBox="1"/>
              <p:nvPr/>
            </p:nvSpPr>
            <p:spPr>
              <a:xfrm>
                <a:off x="0" y="6597932"/>
                <a:ext cx="9143999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800" dirty="0">
                    <a:solidFill>
                      <a:srgbClr val="002060"/>
                    </a:solidFill>
                    <a:latin typeface="Segoe UI Light" pitchFamily="34" charset="0"/>
                    <a:cs typeface="Segoe UI Light" pitchFamily="34" charset="0"/>
                  </a:rPr>
                  <a:t>Гродненский государственный      университет имени Янки Купалы</a:t>
                </a:r>
              </a:p>
            </p:txBody>
          </p:sp>
        </p:grpSp>
        <p:pic>
          <p:nvPicPr>
            <p:cNvPr id="19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5854" y="1"/>
              <a:ext cx="2238146" cy="8435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71" y="122091"/>
            <a:ext cx="1036637" cy="817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085808" y="209807"/>
            <a:ext cx="627607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000" dirty="0" err="1">
                <a:ln w="1016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Impact" pitchFamily="34" charset="0"/>
                <a:cs typeface="Times New Roman" panose="02020603050405020304" pitchFamily="18" charset="0"/>
              </a:rPr>
              <a:t>Купаловцы</a:t>
            </a:r>
            <a:r>
              <a:rPr lang="ru-RU" sz="2000" dirty="0">
                <a:ln w="1016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Impact" pitchFamily="34" charset="0"/>
                <a:cs typeface="Times New Roman" panose="02020603050405020304" pitchFamily="18" charset="0"/>
              </a:rPr>
              <a:t> стали участниками XVII Республиканского </a:t>
            </a:r>
            <a:endParaRPr lang="ru-RU" sz="2000" dirty="0" smtClean="0">
              <a:ln w="10160">
                <a:solidFill>
                  <a:prstClr val="white"/>
                </a:solidFill>
                <a:prstDash val="solid"/>
              </a:ln>
              <a:solidFill>
                <a:prstClr val="white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Impact" pitchFamily="34" charset="0"/>
              <a:cs typeface="Times New Roman" panose="02020603050405020304" pitchFamily="18" charset="0"/>
            </a:endParaRPr>
          </a:p>
          <a:p>
            <a:pPr lvl="0"/>
            <a:r>
              <a:rPr lang="ru-RU" sz="2000" dirty="0" smtClean="0">
                <a:ln w="1016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Impact" pitchFamily="34" charset="0"/>
                <a:cs typeface="Times New Roman" panose="02020603050405020304" pitchFamily="18" charset="0"/>
              </a:rPr>
              <a:t>экологического </a:t>
            </a:r>
            <a:r>
              <a:rPr lang="ru-RU" sz="2000" dirty="0">
                <a:ln w="1016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Impact" pitchFamily="34" charset="0"/>
                <a:cs typeface="Times New Roman" panose="02020603050405020304" pitchFamily="18" charset="0"/>
              </a:rPr>
              <a:t>форума</a:t>
            </a:r>
            <a:endParaRPr lang="ru-RU" sz="2000" dirty="0" smtClean="0">
              <a:ln w="10160">
                <a:solidFill>
                  <a:prstClr val="white"/>
                </a:solidFill>
                <a:prstDash val="solid"/>
              </a:ln>
              <a:solidFill>
                <a:prstClr val="white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Impact" pitchFamily="34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669" y="1363588"/>
            <a:ext cx="3098118" cy="2065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669" y="3852664"/>
            <a:ext cx="3098118" cy="2065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707904" y="1124744"/>
            <a:ext cx="525658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За двадцать лет – первый форум состоялся в далеком 2003 году – мероприятие стало одним из самых ярких и важных событий в Беларуси.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779912" y="1988840"/>
            <a:ext cx="518457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Сотрудники факультета биологии и экологии ГрГУ имени Янки Купалы – заведующий кафедрой ботаники Олег Созинов и заведующий кафедрой зоологии и физиологии человека и животных Ольга </a:t>
            </a:r>
            <a:r>
              <a:rPr lang="ru-RU" dirty="0" err="1"/>
              <a:t>Янчуревич</a:t>
            </a:r>
            <a:r>
              <a:rPr lang="ru-RU" dirty="0"/>
              <a:t> − приняли участие в составе делегации от Гродненской области в XVII Республиканском экологическом форуме.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779912" y="3933056"/>
            <a:ext cx="518457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Форум – это уникальная возможность для демонстрации инновационных экологических решений. Его проведение является свидетельством повышенного внимания к вопросам экологии в нашей стране на всех уровнях.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758207" y="5786100"/>
            <a:ext cx="520627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https://www.grsu.by/component/k2/item/47238-kupalovtsy-stali-uchastnikami-xvii-respublikanskogo-ekologicheskogo-foruma.html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34305754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/>
          <p:cNvGrpSpPr/>
          <p:nvPr/>
        </p:nvGrpSpPr>
        <p:grpSpPr>
          <a:xfrm>
            <a:off x="49171" y="96094"/>
            <a:ext cx="9144000" cy="6813377"/>
            <a:chOff x="0" y="-1"/>
            <a:chExt cx="9144000" cy="6813377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0" y="-1"/>
              <a:ext cx="9144000" cy="1316682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9" tIns="34295" rIns="68589" bIns="34295" spcCol="0" rtlCol="0" anchor="ctr"/>
            <a:lstStyle/>
            <a:p>
              <a:pPr algn="ctr"/>
              <a:endParaRPr lang="ru-RU"/>
            </a:p>
          </p:txBody>
        </p:sp>
        <p:pic>
          <p:nvPicPr>
            <p:cNvPr id="16" name="Picture 18" descr="https://i.ya-webdesign.com/images/light-burst-png-2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18305342">
              <a:off x="7516484" y="220561"/>
              <a:ext cx="683568" cy="11675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7" name="Группа 16"/>
            <p:cNvGrpSpPr/>
            <p:nvPr/>
          </p:nvGrpSpPr>
          <p:grpSpPr>
            <a:xfrm>
              <a:off x="0" y="6561376"/>
              <a:ext cx="9143999" cy="252000"/>
              <a:chOff x="0" y="6561376"/>
              <a:chExt cx="9143999" cy="252000"/>
            </a:xfrm>
          </p:grpSpPr>
          <p:pic>
            <p:nvPicPr>
              <p:cNvPr id="22" name="Picture 2" descr="Купить Расписание ГРГУ — Microsoft Store (ru-BY)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7000" b="96333" l="2000" r="95000">
                            <a14:foregroundMark x1="20000" y1="17333" x2="56667" y2="46667"/>
                            <a14:foregroundMark x1="84667" y1="17000" x2="37000" y2="62000"/>
                            <a14:foregroundMark x1="19000" y1="19000" x2="76333" y2="19667"/>
                            <a14:foregroundMark x1="13667" y1="15000" x2="33667" y2="45000"/>
                            <a14:foregroundMark x1="31333" y1="53333" x2="43333" y2="73667"/>
                            <a14:foregroundMark x1="45333" y1="76667" x2="77667" y2="29000"/>
                            <a14:foregroundMark x1="36000" y1="30667" x2="74333" y2="33667"/>
                          </a14:backgroundRemoval>
                        </a14:imgEffect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  <a14:imgEffect>
                          <a14:brightnessContrast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02800" y="6561376"/>
                <a:ext cx="252000" cy="252000"/>
              </a:xfrm>
              <a:prstGeom prst="rect">
                <a:avLst/>
              </a:prstGeom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3" name="TextBox 22"/>
              <p:cNvSpPr txBox="1"/>
              <p:nvPr/>
            </p:nvSpPr>
            <p:spPr>
              <a:xfrm>
                <a:off x="0" y="6597932"/>
                <a:ext cx="9143999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800" dirty="0">
                    <a:solidFill>
                      <a:srgbClr val="002060"/>
                    </a:solidFill>
                    <a:latin typeface="Segoe UI Light" pitchFamily="34" charset="0"/>
                    <a:cs typeface="Segoe UI Light" pitchFamily="34" charset="0"/>
                  </a:rPr>
                  <a:t>Гродненский государственный      университет имени Янки Купалы</a:t>
                </a:r>
              </a:p>
            </p:txBody>
          </p:sp>
        </p:grpSp>
        <p:pic>
          <p:nvPicPr>
            <p:cNvPr id="19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5854" y="1"/>
              <a:ext cx="2238146" cy="8435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68" y="209807"/>
            <a:ext cx="1036637" cy="817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085808" y="209807"/>
            <a:ext cx="7632218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000" dirty="0" err="1" smtClean="0">
                <a:ln w="1016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Impact" pitchFamily="34" charset="0"/>
                <a:cs typeface="Times New Roman" panose="02020603050405020304" pitchFamily="18" charset="0"/>
              </a:rPr>
              <a:t>Купаловцы</a:t>
            </a:r>
            <a:r>
              <a:rPr lang="ru-RU" sz="2000" dirty="0" smtClean="0">
                <a:ln w="1016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Impact" pitchFamily="34" charset="0"/>
                <a:cs typeface="Times New Roman" panose="02020603050405020304" pitchFamily="18" charset="0"/>
              </a:rPr>
              <a:t> -  соавтор </a:t>
            </a:r>
            <a:r>
              <a:rPr lang="ru-RU" sz="2000" dirty="0">
                <a:ln w="1016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Impact" pitchFamily="34" charset="0"/>
                <a:cs typeface="Times New Roman" panose="02020603050405020304" pitchFamily="18" charset="0"/>
              </a:rPr>
              <a:t>монографии «</a:t>
            </a:r>
            <a:r>
              <a:rPr lang="ru-RU" sz="2000" dirty="0" err="1">
                <a:ln w="1016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Impact" pitchFamily="34" charset="0"/>
                <a:cs typeface="Times New Roman" panose="02020603050405020304" pitchFamily="18" charset="0"/>
              </a:rPr>
              <a:t>Бриофлора</a:t>
            </a:r>
            <a:r>
              <a:rPr lang="ru-RU" sz="2000" dirty="0">
                <a:ln w="1016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Impact" pitchFamily="34" charset="0"/>
                <a:cs typeface="Times New Roman" panose="02020603050405020304" pitchFamily="18" charset="0"/>
              </a:rPr>
              <a:t> Полесья» </a:t>
            </a:r>
            <a:r>
              <a:rPr lang="ru-RU" sz="2000" dirty="0" err="1">
                <a:ln w="1016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Impact" pitchFamily="34" charset="0"/>
                <a:cs typeface="Times New Roman" panose="02020603050405020304" pitchFamily="18" charset="0"/>
              </a:rPr>
              <a:t>ипервого</a:t>
            </a:r>
            <a:r>
              <a:rPr lang="ru-RU" sz="2000" dirty="0">
                <a:ln w="1016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Impact" pitchFamily="34" charset="0"/>
                <a:cs typeface="Times New Roman" panose="02020603050405020304" pitchFamily="18" charset="0"/>
              </a:rPr>
              <a:t> </a:t>
            </a:r>
            <a:endParaRPr lang="ru-RU" sz="2000" dirty="0" smtClean="0">
              <a:ln w="10160">
                <a:solidFill>
                  <a:prstClr val="white"/>
                </a:solidFill>
                <a:prstDash val="solid"/>
              </a:ln>
              <a:solidFill>
                <a:prstClr val="white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Impact" pitchFamily="34" charset="0"/>
              <a:cs typeface="Times New Roman" panose="02020603050405020304" pitchFamily="18" charset="0"/>
            </a:endParaRPr>
          </a:p>
          <a:p>
            <a:pPr lvl="0"/>
            <a:r>
              <a:rPr lang="ru-RU" sz="2000" dirty="0" smtClean="0">
                <a:ln w="1016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Impact" pitchFamily="34" charset="0"/>
                <a:cs typeface="Times New Roman" panose="02020603050405020304" pitchFamily="18" charset="0"/>
              </a:rPr>
              <a:t>белорусско-российского </a:t>
            </a:r>
            <a:r>
              <a:rPr lang="ru-RU" sz="2000" dirty="0">
                <a:ln w="1016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Impact" pitchFamily="34" charset="0"/>
                <a:cs typeface="Times New Roman" panose="02020603050405020304" pitchFamily="18" charset="0"/>
              </a:rPr>
              <a:t>учебно-методического пособия </a:t>
            </a:r>
            <a:r>
              <a:rPr lang="ru-RU" sz="2000" dirty="0" smtClean="0">
                <a:ln w="1016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Impact" pitchFamily="34" charset="0"/>
                <a:cs typeface="Times New Roman" panose="02020603050405020304" pitchFamily="18" charset="0"/>
              </a:rPr>
              <a:t>по</a:t>
            </a:r>
          </a:p>
          <a:p>
            <a:pPr lvl="0"/>
            <a:r>
              <a:rPr lang="ru-RU" sz="2000" dirty="0" smtClean="0">
                <a:ln w="1016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Impact" pitchFamily="34" charset="0"/>
                <a:cs typeface="Times New Roman" panose="02020603050405020304" pitchFamily="18" charset="0"/>
              </a:rPr>
              <a:t>ботаническому </a:t>
            </a:r>
            <a:r>
              <a:rPr lang="ru-RU" sz="2000" dirty="0" err="1">
                <a:ln w="1016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Impact" pitchFamily="34" charset="0"/>
                <a:cs typeface="Times New Roman" panose="02020603050405020304" pitchFamily="18" charset="0"/>
              </a:rPr>
              <a:t>ресурсоведению</a:t>
            </a:r>
            <a:endParaRPr lang="ru-RU" sz="2000" dirty="0">
              <a:ln w="10160">
                <a:solidFill>
                  <a:prstClr val="white"/>
                </a:solidFill>
                <a:prstDash val="solid"/>
              </a:ln>
              <a:solidFill>
                <a:prstClr val="white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Impact" pitchFamily="34" charset="0"/>
              <a:cs typeface="Times New Roman" panose="02020603050405020304" pitchFamily="18" charset="0"/>
            </a:endParaRPr>
          </a:p>
          <a:p>
            <a:pPr lvl="0"/>
            <a:r>
              <a:rPr lang="ru-RU" sz="2000" dirty="0" smtClean="0">
                <a:ln w="1016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Impact" pitchFamily="34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652803"/>
            <a:ext cx="2880320" cy="1920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385642" y="1480716"/>
            <a:ext cx="557884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В августе 2023 года вышла из печати научная монография «</a:t>
            </a:r>
            <a:r>
              <a:rPr lang="ru-RU" dirty="0" err="1"/>
              <a:t>Бриофлора</a:t>
            </a:r>
            <a:r>
              <a:rPr lang="ru-RU" dirty="0"/>
              <a:t> Полесья». Один из авторов книги – доцент кафедры ботаники </a:t>
            </a:r>
            <a:r>
              <a:rPr lang="ru-RU" dirty="0" err="1"/>
              <a:t>Купаловского</a:t>
            </a:r>
            <a:r>
              <a:rPr lang="ru-RU" dirty="0"/>
              <a:t> </a:t>
            </a:r>
            <a:r>
              <a:rPr lang="ru-RU" dirty="0" smtClean="0"/>
              <a:t>университета. В </a:t>
            </a:r>
            <a:r>
              <a:rPr lang="ru-RU" dirty="0"/>
              <a:t>монографии </a:t>
            </a:r>
            <a:r>
              <a:rPr lang="ru-RU" dirty="0" smtClean="0"/>
              <a:t>представлен </a:t>
            </a:r>
            <a:r>
              <a:rPr lang="ru-RU" dirty="0"/>
              <a:t>и проанализирован обширный фактический материал по мохообразным Полесского региона на территории Беларуси, России и Украины, собранный почти за 60 лет с 1968 года.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3717032"/>
            <a:ext cx="871296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https://www.grsu.by/component/k2/item/47266-kupalovets-stal-soavtorom-monografii-brioflora-polesya.html</a:t>
            </a:r>
            <a:endParaRPr lang="ru-RU" sz="1400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398" y="4149080"/>
            <a:ext cx="2812442" cy="19166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446040" y="4149080"/>
            <a:ext cx="551844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err="1"/>
              <a:t>Купаловец</a:t>
            </a:r>
            <a:r>
              <a:rPr lang="ru-RU" dirty="0"/>
              <a:t> – один из соавторов первого белорусско-российского учебно-методического пособия по ботаническому </a:t>
            </a:r>
            <a:r>
              <a:rPr lang="ru-RU" dirty="0" err="1" smtClean="0"/>
              <a:t>ресурсоведению</a:t>
            </a:r>
            <a:r>
              <a:rPr lang="ru-RU" dirty="0" smtClean="0"/>
              <a:t>.</a:t>
            </a:r>
            <a:r>
              <a:rPr lang="ru-RU" dirty="0"/>
              <a:t> Авторы книги – ведущие ученые Беларуси и России в области растительных ресурсов, геоботаники, экологии растений и картографирования.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51520" y="6146140"/>
            <a:ext cx="87129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400" dirty="0"/>
              <a:t>https://www.grsu.by/component/k2/item/48096-kupalovets-odin-iz-soavtorov-pervogo-belorussko-rossijskogo-uchebno-metodicheskogo-posobiya-po-botanicheskomu-resursovedeniyu.html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34305754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/>
          <p:cNvGrpSpPr/>
          <p:nvPr/>
        </p:nvGrpSpPr>
        <p:grpSpPr>
          <a:xfrm>
            <a:off x="49171" y="96094"/>
            <a:ext cx="9144000" cy="6813377"/>
            <a:chOff x="0" y="-1"/>
            <a:chExt cx="9144000" cy="6813377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0" y="-1"/>
              <a:ext cx="9144000" cy="843559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9" tIns="34295" rIns="68589" bIns="34295" spcCol="0" rtlCol="0" anchor="ctr"/>
            <a:lstStyle/>
            <a:p>
              <a:pPr algn="ctr"/>
              <a:endParaRPr lang="ru-RU"/>
            </a:p>
          </p:txBody>
        </p:sp>
        <p:pic>
          <p:nvPicPr>
            <p:cNvPr id="16" name="Picture 18" descr="https://i.ya-webdesign.com/images/light-burst-png-2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18305342">
              <a:off x="7516484" y="220561"/>
              <a:ext cx="683568" cy="11675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7" name="Группа 16"/>
            <p:cNvGrpSpPr/>
            <p:nvPr/>
          </p:nvGrpSpPr>
          <p:grpSpPr>
            <a:xfrm>
              <a:off x="0" y="6561376"/>
              <a:ext cx="9143999" cy="252000"/>
              <a:chOff x="0" y="6561376"/>
              <a:chExt cx="9143999" cy="252000"/>
            </a:xfrm>
          </p:grpSpPr>
          <p:pic>
            <p:nvPicPr>
              <p:cNvPr id="22" name="Picture 2" descr="Купить Расписание ГРГУ — Microsoft Store (ru-BY)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7000" b="96333" l="2000" r="95000">
                            <a14:foregroundMark x1="20000" y1="17333" x2="56667" y2="46667"/>
                            <a14:foregroundMark x1="84667" y1="17000" x2="37000" y2="62000"/>
                            <a14:foregroundMark x1="19000" y1="19000" x2="76333" y2="19667"/>
                            <a14:foregroundMark x1="13667" y1="15000" x2="33667" y2="45000"/>
                            <a14:foregroundMark x1="31333" y1="53333" x2="43333" y2="73667"/>
                            <a14:foregroundMark x1="45333" y1="76667" x2="77667" y2="29000"/>
                            <a14:foregroundMark x1="36000" y1="30667" x2="74333" y2="33667"/>
                          </a14:backgroundRemoval>
                        </a14:imgEffect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  <a14:imgEffect>
                          <a14:brightnessContrast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02800" y="6561376"/>
                <a:ext cx="252000" cy="252000"/>
              </a:xfrm>
              <a:prstGeom prst="rect">
                <a:avLst/>
              </a:prstGeom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3" name="TextBox 22"/>
              <p:cNvSpPr txBox="1"/>
              <p:nvPr/>
            </p:nvSpPr>
            <p:spPr>
              <a:xfrm>
                <a:off x="0" y="6597932"/>
                <a:ext cx="9143999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800" dirty="0">
                    <a:solidFill>
                      <a:srgbClr val="002060"/>
                    </a:solidFill>
                    <a:latin typeface="Segoe UI Light" pitchFamily="34" charset="0"/>
                    <a:cs typeface="Segoe UI Light" pitchFamily="34" charset="0"/>
                  </a:rPr>
                  <a:t>Гродненский государственный      университет имени Янки Купалы</a:t>
                </a:r>
              </a:p>
            </p:txBody>
          </p:sp>
        </p:grpSp>
        <p:pic>
          <p:nvPicPr>
            <p:cNvPr id="19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5854" y="1"/>
              <a:ext cx="2238146" cy="8435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71" y="122091"/>
            <a:ext cx="1036637" cy="817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085808" y="209807"/>
            <a:ext cx="611738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000" dirty="0">
                <a:ln w="1016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Impact" pitchFamily="34" charset="0"/>
                <a:cs typeface="Times New Roman" panose="02020603050405020304" pitchFamily="18" charset="0"/>
              </a:rPr>
              <a:t>«Роль перехода к зеленой экономике в </a:t>
            </a:r>
            <a:r>
              <a:rPr lang="ru-RU" sz="2000" dirty="0" err="1">
                <a:ln w="1016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Impact" pitchFamily="34" charset="0"/>
                <a:cs typeface="Times New Roman" panose="02020603050405020304" pitchFamily="18" charset="0"/>
              </a:rPr>
              <a:t>экологичном</a:t>
            </a:r>
            <a:r>
              <a:rPr lang="ru-RU" sz="2000" dirty="0">
                <a:ln w="1016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Impact" pitchFamily="34" charset="0"/>
                <a:cs typeface="Times New Roman" panose="02020603050405020304" pitchFamily="18" charset="0"/>
              </a:rPr>
              <a:t> </a:t>
            </a:r>
            <a:endParaRPr lang="ru-RU" sz="2000" dirty="0" smtClean="0">
              <a:ln w="10160">
                <a:solidFill>
                  <a:prstClr val="white"/>
                </a:solidFill>
                <a:prstDash val="solid"/>
              </a:ln>
              <a:solidFill>
                <a:prstClr val="white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Impact" pitchFamily="34" charset="0"/>
              <a:cs typeface="Times New Roman" panose="02020603050405020304" pitchFamily="18" charset="0"/>
            </a:endParaRPr>
          </a:p>
          <a:p>
            <a:pPr lvl="0"/>
            <a:r>
              <a:rPr lang="ru-RU" sz="2000" dirty="0" smtClean="0">
                <a:ln w="1016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Impact" pitchFamily="34" charset="0"/>
                <a:cs typeface="Times New Roman" panose="02020603050405020304" pitchFamily="18" charset="0"/>
              </a:rPr>
              <a:t>росте </a:t>
            </a:r>
            <a:r>
              <a:rPr lang="ru-RU" sz="2000" dirty="0">
                <a:ln w="1016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Impact" pitchFamily="34" charset="0"/>
                <a:cs typeface="Times New Roman" panose="02020603050405020304" pitchFamily="18" charset="0"/>
              </a:rPr>
              <a:t>и охране окружающей среды»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1124745"/>
            <a:ext cx="3456384" cy="222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958829" y="1004535"/>
            <a:ext cx="482513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err="1"/>
              <a:t>Купаловцы</a:t>
            </a:r>
            <a:r>
              <a:rPr lang="ru-RU" dirty="0"/>
              <a:t> в числе авторов англоязычной монографии «Роль перехода к зеленой экономике в </a:t>
            </a:r>
            <a:r>
              <a:rPr lang="ru-RU" dirty="0" err="1"/>
              <a:t>экологичном</a:t>
            </a:r>
            <a:r>
              <a:rPr lang="ru-RU" dirty="0"/>
              <a:t> росте и охране окружающей среды»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958829" y="2145045"/>
            <a:ext cx="5077667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В Белграде (Сербия) вышла в печать англоязычная монография «Роль перехода к зеленой экономике в </a:t>
            </a:r>
            <a:r>
              <a:rPr lang="ru-RU" dirty="0" err="1"/>
              <a:t>экологичном</a:t>
            </a:r>
            <a:r>
              <a:rPr lang="ru-RU" dirty="0"/>
              <a:t> росте и охране окружающей среды» (</a:t>
            </a:r>
            <a:r>
              <a:rPr lang="en-US" dirty="0"/>
              <a:t>The role of green economy transition in green growth and environmental protection).</a:t>
            </a:r>
          </a:p>
          <a:p>
            <a:pPr algn="just"/>
            <a:r>
              <a:rPr lang="ru-RU" dirty="0" smtClean="0"/>
              <a:t>Сотрудники </a:t>
            </a:r>
            <a:r>
              <a:rPr lang="ru-RU" dirty="0"/>
              <a:t>факультета биологии и экологии ГрГУ имени Янки Купалы – кандидат биологических наук, доцент Наталья </a:t>
            </a:r>
            <a:r>
              <a:rPr lang="ru-RU" dirty="0" err="1"/>
              <a:t>Башун</a:t>
            </a:r>
            <a:r>
              <a:rPr lang="ru-RU" dirty="0"/>
              <a:t> и старший преподаватель кафедры технологии, физиологии и гигиены питания Наталия </a:t>
            </a:r>
            <a:r>
              <a:rPr lang="ru-RU" dirty="0" err="1"/>
              <a:t>Сычевская</a:t>
            </a:r>
            <a:r>
              <a:rPr lang="ru-RU" dirty="0"/>
              <a:t> стали авторами 10-ой главы монографии «Современные методы </a:t>
            </a:r>
            <a:r>
              <a:rPr lang="ru-RU" dirty="0" err="1"/>
              <a:t>неинвазивной</a:t>
            </a:r>
            <a:r>
              <a:rPr lang="ru-RU" dirty="0"/>
              <a:t> оценки состояния обеспечения нутриентами» (</a:t>
            </a:r>
            <a:r>
              <a:rPr lang="en-US" dirty="0"/>
              <a:t>Modern methods of non-invasive assessment of the state of provision of particular nutrients).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73350" y="3861048"/>
            <a:ext cx="3434555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https://www.grsu.by/component/k2/item/47474-kupalovtsy-v-chisle-avtorov-angloyazychnoj-monografii-rol-perekhoda-k-zelenoj-ekonomike-v-ekologichnom-roste-i-okhrane-okruzhayushchej-sredy.html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34305754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/>
          <p:cNvGrpSpPr/>
          <p:nvPr/>
        </p:nvGrpSpPr>
        <p:grpSpPr>
          <a:xfrm>
            <a:off x="49171" y="96094"/>
            <a:ext cx="9144000" cy="6813377"/>
            <a:chOff x="0" y="-1"/>
            <a:chExt cx="9144000" cy="6813377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0" y="-1"/>
              <a:ext cx="9144000" cy="843559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9" tIns="34295" rIns="68589" bIns="34295" spcCol="0" rtlCol="0" anchor="ctr"/>
            <a:lstStyle/>
            <a:p>
              <a:pPr algn="ctr"/>
              <a:endParaRPr lang="ru-RU"/>
            </a:p>
          </p:txBody>
        </p:sp>
        <p:pic>
          <p:nvPicPr>
            <p:cNvPr id="16" name="Picture 18" descr="https://i.ya-webdesign.com/images/light-burst-png-2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18305342">
              <a:off x="7516484" y="220561"/>
              <a:ext cx="683568" cy="11675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7" name="Группа 16"/>
            <p:cNvGrpSpPr/>
            <p:nvPr/>
          </p:nvGrpSpPr>
          <p:grpSpPr>
            <a:xfrm>
              <a:off x="0" y="6561376"/>
              <a:ext cx="9143999" cy="252000"/>
              <a:chOff x="0" y="6561376"/>
              <a:chExt cx="9143999" cy="252000"/>
            </a:xfrm>
          </p:grpSpPr>
          <p:pic>
            <p:nvPicPr>
              <p:cNvPr id="22" name="Picture 2" descr="Купить Расписание ГРГУ — Microsoft Store (ru-BY)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7000" b="96333" l="2000" r="95000">
                            <a14:foregroundMark x1="20000" y1="17333" x2="56667" y2="46667"/>
                            <a14:foregroundMark x1="84667" y1="17000" x2="37000" y2="62000"/>
                            <a14:foregroundMark x1="19000" y1="19000" x2="76333" y2="19667"/>
                            <a14:foregroundMark x1="13667" y1="15000" x2="33667" y2="45000"/>
                            <a14:foregroundMark x1="31333" y1="53333" x2="43333" y2="73667"/>
                            <a14:foregroundMark x1="45333" y1="76667" x2="77667" y2="29000"/>
                            <a14:foregroundMark x1="36000" y1="30667" x2="74333" y2="33667"/>
                          </a14:backgroundRemoval>
                        </a14:imgEffect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  <a14:imgEffect>
                          <a14:brightnessContrast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02800" y="6561376"/>
                <a:ext cx="252000" cy="252000"/>
              </a:xfrm>
              <a:prstGeom prst="rect">
                <a:avLst/>
              </a:prstGeom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3" name="TextBox 22"/>
              <p:cNvSpPr txBox="1"/>
              <p:nvPr/>
            </p:nvSpPr>
            <p:spPr>
              <a:xfrm>
                <a:off x="0" y="6597932"/>
                <a:ext cx="9143999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800" dirty="0">
                    <a:solidFill>
                      <a:srgbClr val="002060"/>
                    </a:solidFill>
                    <a:latin typeface="Segoe UI Light" pitchFamily="34" charset="0"/>
                    <a:cs typeface="Segoe UI Light" pitchFamily="34" charset="0"/>
                  </a:rPr>
                  <a:t>Гродненский государственный      университет имени Янки Купалы</a:t>
                </a:r>
              </a:p>
            </p:txBody>
          </p:sp>
        </p:grpSp>
        <p:pic>
          <p:nvPicPr>
            <p:cNvPr id="19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5854" y="1"/>
              <a:ext cx="2238146" cy="8435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71" y="122091"/>
            <a:ext cx="1036637" cy="817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085808" y="209807"/>
            <a:ext cx="531908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000" dirty="0">
                <a:ln w="1016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Impact" pitchFamily="34" charset="0"/>
                <a:cs typeface="Times New Roman" panose="02020603050405020304" pitchFamily="18" charset="0"/>
              </a:rPr>
              <a:t>Эксперты-</a:t>
            </a:r>
            <a:r>
              <a:rPr lang="ru-RU" sz="2000" dirty="0" err="1">
                <a:ln w="1016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Impact" pitchFamily="34" charset="0"/>
                <a:cs typeface="Times New Roman" panose="02020603050405020304" pitchFamily="18" charset="0"/>
              </a:rPr>
              <a:t>купаловцы</a:t>
            </a:r>
            <a:r>
              <a:rPr lang="ru-RU" sz="2000" dirty="0">
                <a:ln w="1016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Impact" pitchFamily="34" charset="0"/>
                <a:cs typeface="Times New Roman" panose="02020603050405020304" pitchFamily="18" charset="0"/>
              </a:rPr>
              <a:t> обсуждают серьезные </a:t>
            </a:r>
            <a:endParaRPr lang="ru-RU" sz="2000" dirty="0" smtClean="0">
              <a:ln w="10160">
                <a:solidFill>
                  <a:prstClr val="white"/>
                </a:solidFill>
                <a:prstDash val="solid"/>
              </a:ln>
              <a:solidFill>
                <a:prstClr val="white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Impact" pitchFamily="34" charset="0"/>
              <a:cs typeface="Times New Roman" panose="02020603050405020304" pitchFamily="18" charset="0"/>
            </a:endParaRPr>
          </a:p>
          <a:p>
            <a:pPr lvl="0"/>
            <a:r>
              <a:rPr lang="ru-RU" sz="2000" dirty="0" smtClean="0">
                <a:ln w="1016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Impact" pitchFamily="34" charset="0"/>
                <a:cs typeface="Times New Roman" panose="02020603050405020304" pitchFamily="18" charset="0"/>
              </a:rPr>
              <a:t>экологические </a:t>
            </a:r>
            <a:r>
              <a:rPr lang="ru-RU" sz="2000" dirty="0">
                <a:ln w="1016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Impact" pitchFamily="34" charset="0"/>
                <a:cs typeface="Times New Roman" panose="02020603050405020304" pitchFamily="18" charset="0"/>
              </a:rPr>
              <a:t>проблемы</a:t>
            </a:r>
            <a:endParaRPr lang="ru-RU" sz="2000" dirty="0" smtClean="0">
              <a:ln w="10160">
                <a:solidFill>
                  <a:prstClr val="white"/>
                </a:solidFill>
                <a:prstDash val="solid"/>
              </a:ln>
              <a:solidFill>
                <a:prstClr val="white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Impact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523" y="1196752"/>
            <a:ext cx="3482426" cy="2614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3984831" y="1226414"/>
            <a:ext cx="4572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dirty="0"/>
              <a:t>Сотрудники и студенты факультета биологии и экологии никогда не остаются в стороне от серьезных экологических вопросов и часто выступают экспертами. Так, заведующий кафедрой ботаники ГрГУ имени Янки Купалы Олег Созинов высказал свое экспертное мнение по поводу стены на границе Беларуси и Польши, которая проходит через Беловежскую пущу.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323527" y="4149080"/>
            <a:ext cx="825808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https://www.grsu.by/component/k2/item/47676-eksperty-kupalovtsy-obsuzhdayut-sereznye-ekologicheskie-problemy.html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153157077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6562</TotalTime>
  <Words>1201</Words>
  <Application>Microsoft Office PowerPoint</Application>
  <PresentationFormat>Экран (4:3)</PresentationFormat>
  <Paragraphs>96</Paragraphs>
  <Slides>14</Slides>
  <Notes>14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Цели устойчивого развития</dc:title>
  <dc:creator>Лисовская Анастасия Казимировна</dc:creator>
  <cp:lastModifiedBy>ЧАПЛИНСКАЯ СВЕТЛАНА ЛЕОНИДОВНА</cp:lastModifiedBy>
  <cp:revision>320</cp:revision>
  <cp:lastPrinted>2022-08-31T19:27:54Z</cp:lastPrinted>
  <dcterms:created xsi:type="dcterms:W3CDTF">2022-08-29T06:47:08Z</dcterms:created>
  <dcterms:modified xsi:type="dcterms:W3CDTF">2024-11-11T11:22:32Z</dcterms:modified>
</cp:coreProperties>
</file>